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1976" r:id="rId3"/>
    <p:sldId id="2279" r:id="rId4"/>
    <p:sldId id="2281" r:id="rId5"/>
    <p:sldId id="2826" r:id="rId6"/>
    <p:sldId id="2827" r:id="rId7"/>
    <p:sldId id="1961" r:id="rId8"/>
    <p:sldId id="1897" r:id="rId9"/>
    <p:sldId id="1898" r:id="rId10"/>
    <p:sldId id="1879" r:id="rId11"/>
    <p:sldId id="1881" r:id="rId12"/>
    <p:sldId id="1893" r:id="rId13"/>
    <p:sldId id="1962" r:id="rId14"/>
    <p:sldId id="1909" r:id="rId15"/>
    <p:sldId id="1895" r:id="rId16"/>
    <p:sldId id="2282" r:id="rId17"/>
    <p:sldId id="283" r:id="rId18"/>
    <p:sldId id="2283" r:id="rId19"/>
    <p:sldId id="2824" r:id="rId20"/>
    <p:sldId id="2825" r:id="rId21"/>
    <p:sldId id="2280" r:id="rId22"/>
    <p:sldId id="28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Şükrü Siyasal" initials="ŞS" lastIdx="1" clrIdx="0">
    <p:extLst>
      <p:ext uri="{19B8F6BF-5375-455C-9EA6-DF929625EA0E}">
        <p15:presenceInfo xmlns:p15="http://schemas.microsoft.com/office/powerpoint/2012/main" userId="Şükrü Siyas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D65"/>
    <a:srgbClr val="A00000"/>
    <a:srgbClr val="001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2" autoAdjust="0"/>
    <p:restoredTop sz="94535" autoAdjust="0"/>
  </p:normalViewPr>
  <p:slideViewPr>
    <p:cSldViewPr snapToGrid="0" snapToObjects="1">
      <p:cViewPr varScale="1">
        <p:scale>
          <a:sx n="39" d="100"/>
          <a:sy n="39" d="100"/>
        </p:scale>
        <p:origin x="22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7-4B80-B0E8-44D6E8B70AB0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7-4B80-B0E8-44D6E8B70AB0}"/>
              </c:ext>
            </c:extLst>
          </c:dPt>
          <c:dPt>
            <c:idx val="2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B7-4B80-B0E8-44D6E8B70AB0}"/>
              </c:ext>
            </c:extLst>
          </c:dPt>
          <c:dPt>
            <c:idx val="3"/>
            <c:bubble3D val="0"/>
            <c:spPr>
              <a:solidFill>
                <a:srgbClr val="DF00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B7-4B80-B0E8-44D6E8B70AB0}"/>
              </c:ext>
            </c:extLst>
          </c:dPt>
          <c:cat>
            <c:strRef>
              <c:f>Sayfa1!$A$3:$A$6</c:f>
              <c:strCache>
                <c:ptCount val="4"/>
                <c:pt idx="0">
                  <c:v>Türkiye İhracatçılar Meclisi</c:v>
                </c:pt>
                <c:pt idx="1">
                  <c:v>Türk Eximbank A.Ş.</c:v>
                </c:pt>
                <c:pt idx="2">
                  <c:v>Bankalar</c:v>
                </c:pt>
                <c:pt idx="3">
                  <c:v>İhracatçı Birlikleri</c:v>
                </c:pt>
              </c:strCache>
            </c:strRef>
          </c:cat>
          <c:val>
            <c:numRef>
              <c:f>Sayfa1!$B$3:$B$6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13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B7-4B80-B0E8-44D6E8B70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8B21F-E337-4B0D-927B-DFE155F86B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CA77AA-5BB7-47FA-B6ED-B569C28F9782}">
      <dgm:prSet/>
      <dgm:spPr/>
      <dgm:t>
        <a:bodyPr/>
        <a:lstStyle/>
        <a:p>
          <a:pPr algn="ctr"/>
          <a:r>
            <a:rPr lang="tr-TR" b="1" i="0" baseline="0" dirty="0">
              <a:solidFill>
                <a:srgbClr val="D8AD65"/>
              </a:solidFill>
            </a:rPr>
            <a:t>Tarım ve Gıda Sektöründe;</a:t>
          </a:r>
          <a:endParaRPr lang="tr-TR" dirty="0">
            <a:solidFill>
              <a:srgbClr val="D8AD65"/>
            </a:solidFill>
          </a:endParaRPr>
        </a:p>
      </dgm:t>
    </dgm:pt>
    <dgm:pt modelId="{2F4D14D4-1104-449D-9E2A-D7DE543509EC}" type="parTrans" cxnId="{888DCA43-D079-4C4F-8891-91BEA21CFFEE}">
      <dgm:prSet/>
      <dgm:spPr/>
      <dgm:t>
        <a:bodyPr/>
        <a:lstStyle/>
        <a:p>
          <a:pPr algn="just"/>
          <a:endParaRPr lang="tr-TR"/>
        </a:p>
      </dgm:t>
    </dgm:pt>
    <dgm:pt modelId="{B606458A-6DDA-48A0-98ED-21D71AE15393}" type="sibTrans" cxnId="{888DCA43-D079-4C4F-8891-91BEA21CFFEE}">
      <dgm:prSet/>
      <dgm:spPr/>
      <dgm:t>
        <a:bodyPr/>
        <a:lstStyle/>
        <a:p>
          <a:pPr algn="just"/>
          <a:endParaRPr lang="tr-TR"/>
        </a:p>
      </dgm:t>
    </dgm:pt>
    <dgm:pt modelId="{28AD90C0-59A6-44D2-8ACB-CDF147338BA6}">
      <dgm:prSet/>
      <dgm:spPr/>
      <dgm:t>
        <a:bodyPr/>
        <a:lstStyle/>
        <a:p>
          <a:pPr algn="just"/>
          <a:r>
            <a:rPr lang="tr-TR" b="1" i="0" baseline="0" dirty="0">
              <a:solidFill>
                <a:srgbClr val="D8AD65"/>
              </a:solidFill>
            </a:rPr>
            <a:t>13 adet TURQUALITY ® Tanıtım Projesi </a:t>
          </a:r>
          <a:endParaRPr lang="tr-TR" dirty="0">
            <a:solidFill>
              <a:srgbClr val="D8AD65"/>
            </a:solidFill>
          </a:endParaRPr>
        </a:p>
      </dgm:t>
    </dgm:pt>
    <dgm:pt modelId="{8BD355F5-3AF1-44A7-9532-0F31008871B1}" type="parTrans" cxnId="{7356F304-E91F-4931-BBC7-37F21AC1C73D}">
      <dgm:prSet/>
      <dgm:spPr/>
      <dgm:t>
        <a:bodyPr/>
        <a:lstStyle/>
        <a:p>
          <a:pPr algn="just"/>
          <a:endParaRPr lang="tr-TR"/>
        </a:p>
      </dgm:t>
    </dgm:pt>
    <dgm:pt modelId="{B1A47490-F9B4-40A5-BF6D-26073E701B82}" type="sibTrans" cxnId="{7356F304-E91F-4931-BBC7-37F21AC1C73D}">
      <dgm:prSet/>
      <dgm:spPr/>
      <dgm:t>
        <a:bodyPr/>
        <a:lstStyle/>
        <a:p>
          <a:pPr algn="just"/>
          <a:endParaRPr lang="tr-TR"/>
        </a:p>
      </dgm:t>
    </dgm:pt>
    <dgm:pt modelId="{5931D164-C3CF-43EC-8812-59E72614A9CE}">
      <dgm:prSet/>
      <dgm:spPr/>
      <dgm:t>
        <a:bodyPr/>
        <a:lstStyle/>
        <a:p>
          <a:pPr algn="just"/>
          <a:r>
            <a:rPr lang="tr-TR" b="1" i="0" baseline="0" dirty="0">
              <a:solidFill>
                <a:srgbClr val="D8AD65"/>
              </a:solidFill>
            </a:rPr>
            <a:t>TURQUALITY ® kapsamında 33 Marka, 40 UR-GE Projesi</a:t>
          </a:r>
          <a:endParaRPr lang="tr-TR" dirty="0">
            <a:solidFill>
              <a:srgbClr val="D8AD65"/>
            </a:solidFill>
          </a:endParaRPr>
        </a:p>
      </dgm:t>
    </dgm:pt>
    <dgm:pt modelId="{A01DDBFC-1CD5-4255-AA89-4D2C57D1B593}" type="parTrans" cxnId="{DFE1B7A2-4DEC-4948-84E4-CA9DA15EF5A4}">
      <dgm:prSet/>
      <dgm:spPr/>
      <dgm:t>
        <a:bodyPr/>
        <a:lstStyle/>
        <a:p>
          <a:pPr algn="just"/>
          <a:endParaRPr lang="tr-TR"/>
        </a:p>
      </dgm:t>
    </dgm:pt>
    <dgm:pt modelId="{96615116-81A1-41C3-9C7C-04EE07C5D2DC}" type="sibTrans" cxnId="{DFE1B7A2-4DEC-4948-84E4-CA9DA15EF5A4}">
      <dgm:prSet/>
      <dgm:spPr/>
      <dgm:t>
        <a:bodyPr/>
        <a:lstStyle/>
        <a:p>
          <a:pPr algn="just"/>
          <a:endParaRPr lang="tr-TR"/>
        </a:p>
      </dgm:t>
    </dgm:pt>
    <dgm:pt modelId="{C571CF32-A316-406A-B065-6CDD263C17F9}">
      <dgm:prSet/>
      <dgm:spPr/>
      <dgm:t>
        <a:bodyPr/>
        <a:lstStyle/>
        <a:p>
          <a:pPr algn="just">
            <a:buNone/>
          </a:pPr>
          <a:r>
            <a:rPr lang="tr-TR" b="1" dirty="0">
              <a:solidFill>
                <a:srgbClr val="D7AD65"/>
              </a:solidFill>
            </a:rPr>
            <a:t>2024 yılında 12 adet </a:t>
          </a:r>
          <a:r>
            <a:rPr lang="tr-TR" b="1" dirty="0" err="1">
              <a:solidFill>
                <a:srgbClr val="D7AD65"/>
              </a:solidFill>
            </a:rPr>
            <a:t>sektörel</a:t>
          </a:r>
          <a:r>
            <a:rPr lang="tr-TR" b="1" dirty="0">
              <a:solidFill>
                <a:srgbClr val="D7AD65"/>
              </a:solidFill>
            </a:rPr>
            <a:t> nitelikli ticaret ve alım heyeti programı</a:t>
          </a:r>
          <a:endParaRPr lang="tr-TR" dirty="0">
            <a:solidFill>
              <a:srgbClr val="D8AD65"/>
            </a:solidFill>
          </a:endParaRPr>
        </a:p>
      </dgm:t>
    </dgm:pt>
    <dgm:pt modelId="{5026D677-5D60-4CAC-BE7D-46579C38A3AA}" type="parTrans" cxnId="{0252060F-CA70-4FCD-9729-B163C5ECC451}">
      <dgm:prSet/>
      <dgm:spPr/>
      <dgm:t>
        <a:bodyPr/>
        <a:lstStyle/>
        <a:p>
          <a:endParaRPr lang="tr-TR"/>
        </a:p>
      </dgm:t>
    </dgm:pt>
    <dgm:pt modelId="{753B901E-4FA6-4721-86C9-C7CF184762D6}" type="sibTrans" cxnId="{0252060F-CA70-4FCD-9729-B163C5ECC451}">
      <dgm:prSet/>
      <dgm:spPr/>
      <dgm:t>
        <a:bodyPr/>
        <a:lstStyle/>
        <a:p>
          <a:endParaRPr lang="tr-TR"/>
        </a:p>
      </dgm:t>
    </dgm:pt>
    <dgm:pt modelId="{493D9494-8AB4-4813-8AA8-08D908A69EFE}" type="pres">
      <dgm:prSet presAssocID="{A158B21F-E337-4B0D-927B-DFE155F86BF9}" presName="vert0" presStyleCnt="0">
        <dgm:presLayoutVars>
          <dgm:dir/>
          <dgm:animOne val="branch"/>
          <dgm:animLvl val="lvl"/>
        </dgm:presLayoutVars>
      </dgm:prSet>
      <dgm:spPr/>
    </dgm:pt>
    <dgm:pt modelId="{1C13FC02-7DFB-4FF7-B99B-1C55B2F38758}" type="pres">
      <dgm:prSet presAssocID="{D3CA77AA-5BB7-47FA-B6ED-B569C28F9782}" presName="thickLine" presStyleLbl="alignNode1" presStyleIdx="0" presStyleCnt="1"/>
      <dgm:spPr/>
    </dgm:pt>
    <dgm:pt modelId="{77F1DBAB-5013-4947-A5B4-4E25C4232F4D}" type="pres">
      <dgm:prSet presAssocID="{D3CA77AA-5BB7-47FA-B6ED-B569C28F9782}" presName="horz1" presStyleCnt="0"/>
      <dgm:spPr/>
    </dgm:pt>
    <dgm:pt modelId="{C3A8C512-7F18-4975-8E6B-65BC3348F508}" type="pres">
      <dgm:prSet presAssocID="{D3CA77AA-5BB7-47FA-B6ED-B569C28F9782}" presName="tx1" presStyleLbl="revTx" presStyleIdx="0" presStyleCnt="4" custScaleX="154316" custScaleY="71750"/>
      <dgm:spPr/>
    </dgm:pt>
    <dgm:pt modelId="{121FFCBC-5153-4D1E-9C0D-1FDB27B3139C}" type="pres">
      <dgm:prSet presAssocID="{D3CA77AA-5BB7-47FA-B6ED-B569C28F9782}" presName="vert1" presStyleCnt="0"/>
      <dgm:spPr/>
    </dgm:pt>
    <dgm:pt modelId="{E42D9B2D-4053-416F-8223-4CC448A1DBA4}" type="pres">
      <dgm:prSet presAssocID="{5931D164-C3CF-43EC-8812-59E72614A9CE}" presName="vertSpace2a" presStyleCnt="0"/>
      <dgm:spPr/>
    </dgm:pt>
    <dgm:pt modelId="{CD55CB8B-ED20-474A-AB56-7205A0C1E8D8}" type="pres">
      <dgm:prSet presAssocID="{5931D164-C3CF-43EC-8812-59E72614A9CE}" presName="horz2" presStyleCnt="0"/>
      <dgm:spPr/>
    </dgm:pt>
    <dgm:pt modelId="{A0FBDD9F-9F9E-4090-B0CA-675CC32E7AE6}" type="pres">
      <dgm:prSet presAssocID="{5931D164-C3CF-43EC-8812-59E72614A9CE}" presName="horzSpace2" presStyleCnt="0"/>
      <dgm:spPr/>
    </dgm:pt>
    <dgm:pt modelId="{2E60A976-F43E-4175-B20D-9664630C62F5}" type="pres">
      <dgm:prSet presAssocID="{5931D164-C3CF-43EC-8812-59E72614A9CE}" presName="tx2" presStyleLbl="revTx" presStyleIdx="1" presStyleCnt="4"/>
      <dgm:spPr/>
    </dgm:pt>
    <dgm:pt modelId="{E2948A75-38C4-4E50-828B-A71BD3BC37E6}" type="pres">
      <dgm:prSet presAssocID="{5931D164-C3CF-43EC-8812-59E72614A9CE}" presName="vert2" presStyleCnt="0"/>
      <dgm:spPr/>
    </dgm:pt>
    <dgm:pt modelId="{7B8397EA-442F-4765-A0F3-83E126F7C673}" type="pres">
      <dgm:prSet presAssocID="{5931D164-C3CF-43EC-8812-59E72614A9CE}" presName="thinLine2b" presStyleLbl="callout" presStyleIdx="0" presStyleCnt="3"/>
      <dgm:spPr/>
    </dgm:pt>
    <dgm:pt modelId="{CA23EF16-A4B6-4445-88A2-8E5E45245A96}" type="pres">
      <dgm:prSet presAssocID="{5931D164-C3CF-43EC-8812-59E72614A9CE}" presName="vertSpace2b" presStyleCnt="0"/>
      <dgm:spPr/>
    </dgm:pt>
    <dgm:pt modelId="{3CE36F92-2D5D-44DD-BC6C-7A8764F39EEE}" type="pres">
      <dgm:prSet presAssocID="{28AD90C0-59A6-44D2-8ACB-CDF147338BA6}" presName="horz2" presStyleCnt="0"/>
      <dgm:spPr/>
    </dgm:pt>
    <dgm:pt modelId="{ABF5C1FD-02C3-442B-9B2C-0C27C22EF6F8}" type="pres">
      <dgm:prSet presAssocID="{28AD90C0-59A6-44D2-8ACB-CDF147338BA6}" presName="horzSpace2" presStyleCnt="0"/>
      <dgm:spPr/>
    </dgm:pt>
    <dgm:pt modelId="{2C388EA3-A2DF-48E1-9E82-855DB6F04D4C}" type="pres">
      <dgm:prSet presAssocID="{28AD90C0-59A6-44D2-8ACB-CDF147338BA6}" presName="tx2" presStyleLbl="revTx" presStyleIdx="2" presStyleCnt="4"/>
      <dgm:spPr/>
    </dgm:pt>
    <dgm:pt modelId="{D327A0AB-1C90-476D-A6A3-5EEC1D9E6F17}" type="pres">
      <dgm:prSet presAssocID="{28AD90C0-59A6-44D2-8ACB-CDF147338BA6}" presName="vert2" presStyleCnt="0"/>
      <dgm:spPr/>
    </dgm:pt>
    <dgm:pt modelId="{9C64357C-FE43-4DEC-A7FC-D12ECD00DD96}" type="pres">
      <dgm:prSet presAssocID="{28AD90C0-59A6-44D2-8ACB-CDF147338BA6}" presName="thinLine2b" presStyleLbl="callout" presStyleIdx="1" presStyleCnt="3"/>
      <dgm:spPr/>
    </dgm:pt>
    <dgm:pt modelId="{A5B4BD07-E0A1-43EB-8CCE-466E438A77DD}" type="pres">
      <dgm:prSet presAssocID="{28AD90C0-59A6-44D2-8ACB-CDF147338BA6}" presName="vertSpace2b" presStyleCnt="0"/>
      <dgm:spPr/>
    </dgm:pt>
    <dgm:pt modelId="{AD5B3742-0CAB-47C0-BC46-01D72B369B70}" type="pres">
      <dgm:prSet presAssocID="{C571CF32-A316-406A-B065-6CDD263C17F9}" presName="horz2" presStyleCnt="0"/>
      <dgm:spPr/>
    </dgm:pt>
    <dgm:pt modelId="{D6E2FD84-C3E0-4858-B9BD-E1D34A29FFD7}" type="pres">
      <dgm:prSet presAssocID="{C571CF32-A316-406A-B065-6CDD263C17F9}" presName="horzSpace2" presStyleCnt="0"/>
      <dgm:spPr/>
    </dgm:pt>
    <dgm:pt modelId="{2F9B49C0-3489-40E0-99A5-C42DA95B4487}" type="pres">
      <dgm:prSet presAssocID="{C571CF32-A316-406A-B065-6CDD263C17F9}" presName="tx2" presStyleLbl="revTx" presStyleIdx="3" presStyleCnt="4"/>
      <dgm:spPr/>
    </dgm:pt>
    <dgm:pt modelId="{512EDD1F-D6EC-44A9-9B97-ED90C39AB5B5}" type="pres">
      <dgm:prSet presAssocID="{C571CF32-A316-406A-B065-6CDD263C17F9}" presName="vert2" presStyleCnt="0"/>
      <dgm:spPr/>
    </dgm:pt>
    <dgm:pt modelId="{E208C831-2E39-4917-9DC1-C868FDD9A21B}" type="pres">
      <dgm:prSet presAssocID="{C571CF32-A316-406A-B065-6CDD263C17F9}" presName="thinLine2b" presStyleLbl="callout" presStyleIdx="2" presStyleCnt="3"/>
      <dgm:spPr/>
    </dgm:pt>
    <dgm:pt modelId="{B4625692-15A7-44B8-B5C5-D73611660FAE}" type="pres">
      <dgm:prSet presAssocID="{C571CF32-A316-406A-B065-6CDD263C17F9}" presName="vertSpace2b" presStyleCnt="0"/>
      <dgm:spPr/>
    </dgm:pt>
  </dgm:ptLst>
  <dgm:cxnLst>
    <dgm:cxn modelId="{7356F304-E91F-4931-BBC7-37F21AC1C73D}" srcId="{D3CA77AA-5BB7-47FA-B6ED-B569C28F9782}" destId="{28AD90C0-59A6-44D2-8ACB-CDF147338BA6}" srcOrd="1" destOrd="0" parTransId="{8BD355F5-3AF1-44A7-9532-0F31008871B1}" sibTransId="{B1A47490-F9B4-40A5-BF6D-26073E701B82}"/>
    <dgm:cxn modelId="{0252060F-CA70-4FCD-9729-B163C5ECC451}" srcId="{D3CA77AA-5BB7-47FA-B6ED-B569C28F9782}" destId="{C571CF32-A316-406A-B065-6CDD263C17F9}" srcOrd="2" destOrd="0" parTransId="{5026D677-5D60-4CAC-BE7D-46579C38A3AA}" sibTransId="{753B901E-4FA6-4721-86C9-C7CF184762D6}"/>
    <dgm:cxn modelId="{2422AC35-91EE-4D23-995E-50DEF0BDE611}" type="presOf" srcId="{28AD90C0-59A6-44D2-8ACB-CDF147338BA6}" destId="{2C388EA3-A2DF-48E1-9E82-855DB6F04D4C}" srcOrd="0" destOrd="0" presId="urn:microsoft.com/office/officeart/2008/layout/LinedList"/>
    <dgm:cxn modelId="{D96F163D-A939-49B2-91CD-FA9D74D2D899}" type="presOf" srcId="{5931D164-C3CF-43EC-8812-59E72614A9CE}" destId="{2E60A976-F43E-4175-B20D-9664630C62F5}" srcOrd="0" destOrd="0" presId="urn:microsoft.com/office/officeart/2008/layout/LinedList"/>
    <dgm:cxn modelId="{888DCA43-D079-4C4F-8891-91BEA21CFFEE}" srcId="{A158B21F-E337-4B0D-927B-DFE155F86BF9}" destId="{D3CA77AA-5BB7-47FA-B6ED-B569C28F9782}" srcOrd="0" destOrd="0" parTransId="{2F4D14D4-1104-449D-9E2A-D7DE543509EC}" sibTransId="{B606458A-6DDA-48A0-98ED-21D71AE15393}"/>
    <dgm:cxn modelId="{D9C1B272-D4A0-4588-A0E0-DBA678F3342C}" type="presOf" srcId="{D3CA77AA-5BB7-47FA-B6ED-B569C28F9782}" destId="{C3A8C512-7F18-4975-8E6B-65BC3348F508}" srcOrd="0" destOrd="0" presId="urn:microsoft.com/office/officeart/2008/layout/LinedList"/>
    <dgm:cxn modelId="{DFE1B7A2-4DEC-4948-84E4-CA9DA15EF5A4}" srcId="{D3CA77AA-5BB7-47FA-B6ED-B569C28F9782}" destId="{5931D164-C3CF-43EC-8812-59E72614A9CE}" srcOrd="0" destOrd="0" parTransId="{A01DDBFC-1CD5-4255-AA89-4D2C57D1B593}" sibTransId="{96615116-81A1-41C3-9C7C-04EE07C5D2DC}"/>
    <dgm:cxn modelId="{C81351CC-8FCF-452F-90FD-D9E54268C79C}" type="presOf" srcId="{C571CF32-A316-406A-B065-6CDD263C17F9}" destId="{2F9B49C0-3489-40E0-99A5-C42DA95B4487}" srcOrd="0" destOrd="0" presId="urn:microsoft.com/office/officeart/2008/layout/LinedList"/>
    <dgm:cxn modelId="{4F7D51DD-4EBF-4A36-9519-FC5D30F5CB88}" type="presOf" srcId="{A158B21F-E337-4B0D-927B-DFE155F86BF9}" destId="{493D9494-8AB4-4813-8AA8-08D908A69EFE}" srcOrd="0" destOrd="0" presId="urn:microsoft.com/office/officeart/2008/layout/LinedList"/>
    <dgm:cxn modelId="{01CC28C2-D233-46FD-81AE-3EEA8FB9973B}" type="presParOf" srcId="{493D9494-8AB4-4813-8AA8-08D908A69EFE}" destId="{1C13FC02-7DFB-4FF7-B99B-1C55B2F38758}" srcOrd="0" destOrd="0" presId="urn:microsoft.com/office/officeart/2008/layout/LinedList"/>
    <dgm:cxn modelId="{76FB4306-FFE7-44D4-AC4B-EDE090390289}" type="presParOf" srcId="{493D9494-8AB4-4813-8AA8-08D908A69EFE}" destId="{77F1DBAB-5013-4947-A5B4-4E25C4232F4D}" srcOrd="1" destOrd="0" presId="urn:microsoft.com/office/officeart/2008/layout/LinedList"/>
    <dgm:cxn modelId="{D7DE79BE-FBCE-4E55-B5B5-FF127F8EF0E9}" type="presParOf" srcId="{77F1DBAB-5013-4947-A5B4-4E25C4232F4D}" destId="{C3A8C512-7F18-4975-8E6B-65BC3348F508}" srcOrd="0" destOrd="0" presId="urn:microsoft.com/office/officeart/2008/layout/LinedList"/>
    <dgm:cxn modelId="{5115A663-56F6-453C-BB9C-FD0AD9D667B4}" type="presParOf" srcId="{77F1DBAB-5013-4947-A5B4-4E25C4232F4D}" destId="{121FFCBC-5153-4D1E-9C0D-1FDB27B3139C}" srcOrd="1" destOrd="0" presId="urn:microsoft.com/office/officeart/2008/layout/LinedList"/>
    <dgm:cxn modelId="{0F154E30-E25F-4498-A77E-4C9B43D2076A}" type="presParOf" srcId="{121FFCBC-5153-4D1E-9C0D-1FDB27B3139C}" destId="{E42D9B2D-4053-416F-8223-4CC448A1DBA4}" srcOrd="0" destOrd="0" presId="urn:microsoft.com/office/officeart/2008/layout/LinedList"/>
    <dgm:cxn modelId="{CB4C92C2-082F-4401-932C-B9B86329B708}" type="presParOf" srcId="{121FFCBC-5153-4D1E-9C0D-1FDB27B3139C}" destId="{CD55CB8B-ED20-474A-AB56-7205A0C1E8D8}" srcOrd="1" destOrd="0" presId="urn:microsoft.com/office/officeart/2008/layout/LinedList"/>
    <dgm:cxn modelId="{DF8BBCFF-04F6-4126-BB17-12B9826EA7A4}" type="presParOf" srcId="{CD55CB8B-ED20-474A-AB56-7205A0C1E8D8}" destId="{A0FBDD9F-9F9E-4090-B0CA-675CC32E7AE6}" srcOrd="0" destOrd="0" presId="urn:microsoft.com/office/officeart/2008/layout/LinedList"/>
    <dgm:cxn modelId="{63BCABB9-0CC5-4EE2-A869-B0954D859AD0}" type="presParOf" srcId="{CD55CB8B-ED20-474A-AB56-7205A0C1E8D8}" destId="{2E60A976-F43E-4175-B20D-9664630C62F5}" srcOrd="1" destOrd="0" presId="urn:microsoft.com/office/officeart/2008/layout/LinedList"/>
    <dgm:cxn modelId="{B6C71506-4D2E-43A1-AEF3-BF161163BF64}" type="presParOf" srcId="{CD55CB8B-ED20-474A-AB56-7205A0C1E8D8}" destId="{E2948A75-38C4-4E50-828B-A71BD3BC37E6}" srcOrd="2" destOrd="0" presId="urn:microsoft.com/office/officeart/2008/layout/LinedList"/>
    <dgm:cxn modelId="{FF8AF6BC-B72D-468E-8DC5-1366F2806ADD}" type="presParOf" srcId="{121FFCBC-5153-4D1E-9C0D-1FDB27B3139C}" destId="{7B8397EA-442F-4765-A0F3-83E126F7C673}" srcOrd="2" destOrd="0" presId="urn:microsoft.com/office/officeart/2008/layout/LinedList"/>
    <dgm:cxn modelId="{54F4705A-2CA2-44B8-8AF5-D84EEC32CC38}" type="presParOf" srcId="{121FFCBC-5153-4D1E-9C0D-1FDB27B3139C}" destId="{CA23EF16-A4B6-4445-88A2-8E5E45245A96}" srcOrd="3" destOrd="0" presId="urn:microsoft.com/office/officeart/2008/layout/LinedList"/>
    <dgm:cxn modelId="{457472AE-91AE-4F24-8F7F-65CDAD95C352}" type="presParOf" srcId="{121FFCBC-5153-4D1E-9C0D-1FDB27B3139C}" destId="{3CE36F92-2D5D-44DD-BC6C-7A8764F39EEE}" srcOrd="4" destOrd="0" presId="urn:microsoft.com/office/officeart/2008/layout/LinedList"/>
    <dgm:cxn modelId="{CD2F38DA-E155-41AD-B2CB-2500977DD69E}" type="presParOf" srcId="{3CE36F92-2D5D-44DD-BC6C-7A8764F39EEE}" destId="{ABF5C1FD-02C3-442B-9B2C-0C27C22EF6F8}" srcOrd="0" destOrd="0" presId="urn:microsoft.com/office/officeart/2008/layout/LinedList"/>
    <dgm:cxn modelId="{9659F20D-EE2D-4C24-B7D6-99116FB1C79B}" type="presParOf" srcId="{3CE36F92-2D5D-44DD-BC6C-7A8764F39EEE}" destId="{2C388EA3-A2DF-48E1-9E82-855DB6F04D4C}" srcOrd="1" destOrd="0" presId="urn:microsoft.com/office/officeart/2008/layout/LinedList"/>
    <dgm:cxn modelId="{5AFC978D-907F-4ECC-8F3D-73238F0E78F2}" type="presParOf" srcId="{3CE36F92-2D5D-44DD-BC6C-7A8764F39EEE}" destId="{D327A0AB-1C90-476D-A6A3-5EEC1D9E6F17}" srcOrd="2" destOrd="0" presId="urn:microsoft.com/office/officeart/2008/layout/LinedList"/>
    <dgm:cxn modelId="{7FDBD680-0F6B-48E3-8705-D70192605708}" type="presParOf" srcId="{121FFCBC-5153-4D1E-9C0D-1FDB27B3139C}" destId="{9C64357C-FE43-4DEC-A7FC-D12ECD00DD96}" srcOrd="5" destOrd="0" presId="urn:microsoft.com/office/officeart/2008/layout/LinedList"/>
    <dgm:cxn modelId="{67658168-EB20-4A4C-9DC1-62C04C43AE8D}" type="presParOf" srcId="{121FFCBC-5153-4D1E-9C0D-1FDB27B3139C}" destId="{A5B4BD07-E0A1-43EB-8CCE-466E438A77DD}" srcOrd="6" destOrd="0" presId="urn:microsoft.com/office/officeart/2008/layout/LinedList"/>
    <dgm:cxn modelId="{447B4FF3-F98C-4295-8C97-951249F77375}" type="presParOf" srcId="{121FFCBC-5153-4D1E-9C0D-1FDB27B3139C}" destId="{AD5B3742-0CAB-47C0-BC46-01D72B369B70}" srcOrd="7" destOrd="0" presId="urn:microsoft.com/office/officeart/2008/layout/LinedList"/>
    <dgm:cxn modelId="{EFC4AADB-1B75-44EE-95DF-78D719DDD1EC}" type="presParOf" srcId="{AD5B3742-0CAB-47C0-BC46-01D72B369B70}" destId="{D6E2FD84-C3E0-4858-B9BD-E1D34A29FFD7}" srcOrd="0" destOrd="0" presId="urn:microsoft.com/office/officeart/2008/layout/LinedList"/>
    <dgm:cxn modelId="{4A1939DE-6204-4956-9D52-8069E57C4084}" type="presParOf" srcId="{AD5B3742-0CAB-47C0-BC46-01D72B369B70}" destId="{2F9B49C0-3489-40E0-99A5-C42DA95B4487}" srcOrd="1" destOrd="0" presId="urn:microsoft.com/office/officeart/2008/layout/LinedList"/>
    <dgm:cxn modelId="{0015A4CB-750A-4294-AA30-4DAE24FB4813}" type="presParOf" srcId="{AD5B3742-0CAB-47C0-BC46-01D72B369B70}" destId="{512EDD1F-D6EC-44A9-9B97-ED90C39AB5B5}" srcOrd="2" destOrd="0" presId="urn:microsoft.com/office/officeart/2008/layout/LinedList"/>
    <dgm:cxn modelId="{1F2AE774-3E12-4F08-8629-44615759600A}" type="presParOf" srcId="{121FFCBC-5153-4D1E-9C0D-1FDB27B3139C}" destId="{E208C831-2E39-4917-9DC1-C868FDD9A21B}" srcOrd="8" destOrd="0" presId="urn:microsoft.com/office/officeart/2008/layout/LinedList"/>
    <dgm:cxn modelId="{E961F7C9-DA36-44F1-B075-673D954B6A25}" type="presParOf" srcId="{121FFCBC-5153-4D1E-9C0D-1FDB27B3139C}" destId="{B4625692-15A7-44B8-B5C5-D73611660FA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0FBFE-5488-4A0D-92A1-3043535ACE8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3A49F4-5C55-45D7-BC46-B7284E1623FB}">
      <dgm:prSet/>
      <dgm:spPr/>
      <dgm:t>
        <a:bodyPr/>
        <a:lstStyle/>
        <a:p>
          <a:r>
            <a:rPr lang="tr-TR" b="1" i="0" baseline="0">
              <a:solidFill>
                <a:srgbClr val="D8AD65"/>
              </a:solidFill>
            </a:rPr>
            <a:t>2024</a:t>
          </a:r>
          <a:endParaRPr lang="tr-TR">
            <a:solidFill>
              <a:srgbClr val="D8AD65"/>
            </a:solidFill>
          </a:endParaRPr>
        </a:p>
      </dgm:t>
    </dgm:pt>
    <dgm:pt modelId="{0F7AEBE0-40C7-4470-9100-0B61BFF7BB27}" type="parTrans" cxnId="{623EC54A-E172-431C-AE46-C36CA52D5A1E}">
      <dgm:prSet/>
      <dgm:spPr/>
      <dgm:t>
        <a:bodyPr/>
        <a:lstStyle/>
        <a:p>
          <a:endParaRPr lang="tr-TR"/>
        </a:p>
      </dgm:t>
    </dgm:pt>
    <dgm:pt modelId="{B9BECBA8-0A9D-4EAD-9357-1B1FBB813FEF}" type="sibTrans" cxnId="{623EC54A-E172-431C-AE46-C36CA52D5A1E}">
      <dgm:prSet/>
      <dgm:spPr/>
      <dgm:t>
        <a:bodyPr/>
        <a:lstStyle/>
        <a:p>
          <a:endParaRPr lang="tr-TR"/>
        </a:p>
      </dgm:t>
    </dgm:pt>
    <dgm:pt modelId="{6ABB3BAD-2208-40AB-998B-404FDCB8769D}">
      <dgm:prSet/>
      <dgm:spPr/>
      <dgm:t>
        <a:bodyPr/>
        <a:lstStyle/>
        <a:p>
          <a:r>
            <a:rPr lang="tr-TR" b="1" i="0" baseline="0" dirty="0">
              <a:solidFill>
                <a:srgbClr val="D8AD65"/>
              </a:solidFill>
            </a:rPr>
            <a:t>142 bireysel katılımlı </a:t>
          </a:r>
          <a:r>
            <a:rPr lang="tr-TR" b="1" i="0" baseline="0" dirty="0" err="1">
              <a:solidFill>
                <a:srgbClr val="D8AD65"/>
              </a:solidFill>
            </a:rPr>
            <a:t>sektörel</a:t>
          </a:r>
          <a:r>
            <a:rPr lang="tr-TR" b="1" i="0" baseline="0" dirty="0">
              <a:solidFill>
                <a:srgbClr val="D8AD65"/>
              </a:solidFill>
            </a:rPr>
            <a:t> fuar, 53 adet milli katılım organizasyonu</a:t>
          </a:r>
          <a:endParaRPr lang="tr-TR" dirty="0">
            <a:solidFill>
              <a:srgbClr val="D8AD65"/>
            </a:solidFill>
          </a:endParaRPr>
        </a:p>
      </dgm:t>
    </dgm:pt>
    <dgm:pt modelId="{DC1F52A7-CFB9-4557-9FD7-B3EBFEC325E4}" type="parTrans" cxnId="{BA9C310A-4ACF-41DE-8089-C8A54C041D1C}">
      <dgm:prSet/>
      <dgm:spPr/>
      <dgm:t>
        <a:bodyPr/>
        <a:lstStyle/>
        <a:p>
          <a:endParaRPr lang="tr-TR"/>
        </a:p>
      </dgm:t>
    </dgm:pt>
    <dgm:pt modelId="{4EC9C9DF-A6A2-4847-ACF4-DF6239E43BAA}" type="sibTrans" cxnId="{BA9C310A-4ACF-41DE-8089-C8A54C041D1C}">
      <dgm:prSet/>
      <dgm:spPr/>
      <dgm:t>
        <a:bodyPr/>
        <a:lstStyle/>
        <a:p>
          <a:endParaRPr lang="tr-TR"/>
        </a:p>
      </dgm:t>
    </dgm:pt>
    <dgm:pt modelId="{FFAE9E35-E3A6-4C98-BA83-01E2DC953A56}">
      <dgm:prSet/>
      <dgm:spPr/>
      <dgm:t>
        <a:bodyPr/>
        <a:lstStyle/>
        <a:p>
          <a:r>
            <a:rPr lang="tr-TR" b="1" i="0" baseline="0">
              <a:solidFill>
                <a:srgbClr val="D8AD65"/>
              </a:solidFill>
            </a:rPr>
            <a:t>2025</a:t>
          </a:r>
          <a:endParaRPr lang="tr-TR">
            <a:solidFill>
              <a:srgbClr val="D8AD65"/>
            </a:solidFill>
          </a:endParaRPr>
        </a:p>
      </dgm:t>
    </dgm:pt>
    <dgm:pt modelId="{D673D024-0896-44C1-A93A-867557E40733}" type="parTrans" cxnId="{B82F9BAD-50E5-4CC0-86C8-E4303E878441}">
      <dgm:prSet/>
      <dgm:spPr/>
      <dgm:t>
        <a:bodyPr/>
        <a:lstStyle/>
        <a:p>
          <a:endParaRPr lang="tr-TR"/>
        </a:p>
      </dgm:t>
    </dgm:pt>
    <dgm:pt modelId="{791D189E-5959-4E62-A202-56F1099BC5C0}" type="sibTrans" cxnId="{B82F9BAD-50E5-4CC0-86C8-E4303E878441}">
      <dgm:prSet/>
      <dgm:spPr/>
      <dgm:t>
        <a:bodyPr/>
        <a:lstStyle/>
        <a:p>
          <a:endParaRPr lang="tr-TR"/>
        </a:p>
      </dgm:t>
    </dgm:pt>
    <dgm:pt modelId="{7EA406EC-2D6B-47EF-9E7A-F5DE6A9E130B}">
      <dgm:prSet/>
      <dgm:spPr/>
      <dgm:t>
        <a:bodyPr/>
        <a:lstStyle/>
        <a:p>
          <a:r>
            <a:rPr lang="tr-TR" b="1" i="0" baseline="0" dirty="0">
              <a:solidFill>
                <a:srgbClr val="D8AD65"/>
              </a:solidFill>
            </a:rPr>
            <a:t>129 bireysel katılımlı </a:t>
          </a:r>
          <a:r>
            <a:rPr lang="tr-TR" b="1" i="0" baseline="0" dirty="0" err="1">
              <a:solidFill>
                <a:srgbClr val="D8AD65"/>
              </a:solidFill>
            </a:rPr>
            <a:t>sektörel</a:t>
          </a:r>
          <a:r>
            <a:rPr lang="tr-TR" b="1" i="0" baseline="0" dirty="0">
              <a:solidFill>
                <a:srgbClr val="D8AD65"/>
              </a:solidFill>
            </a:rPr>
            <a:t> fuar, 33 adet milli katılım organizasyonu</a:t>
          </a:r>
          <a:endParaRPr lang="tr-TR" dirty="0">
            <a:solidFill>
              <a:srgbClr val="D8AD65"/>
            </a:solidFill>
          </a:endParaRPr>
        </a:p>
      </dgm:t>
    </dgm:pt>
    <dgm:pt modelId="{1874E815-CBEF-453A-ACD5-FAAA542048C4}" type="parTrans" cxnId="{3D37E51E-101D-4BCF-9463-733E89637E10}">
      <dgm:prSet/>
      <dgm:spPr/>
      <dgm:t>
        <a:bodyPr/>
        <a:lstStyle/>
        <a:p>
          <a:endParaRPr lang="tr-TR"/>
        </a:p>
      </dgm:t>
    </dgm:pt>
    <dgm:pt modelId="{AEFE108A-57FE-4CFB-8AEC-94BE7D2CE380}" type="sibTrans" cxnId="{3D37E51E-101D-4BCF-9463-733E89637E10}">
      <dgm:prSet/>
      <dgm:spPr/>
      <dgm:t>
        <a:bodyPr/>
        <a:lstStyle/>
        <a:p>
          <a:endParaRPr lang="tr-TR"/>
        </a:p>
      </dgm:t>
    </dgm:pt>
    <dgm:pt modelId="{BC02ABA7-FA76-4D0D-BD2B-DB269BADBE62}">
      <dgm:prSet/>
      <dgm:spPr/>
      <dgm:t>
        <a:bodyPr/>
        <a:lstStyle/>
        <a:p>
          <a:endParaRPr lang="tr-TR">
            <a:solidFill>
              <a:srgbClr val="D8AD65"/>
            </a:solidFill>
          </a:endParaRPr>
        </a:p>
      </dgm:t>
    </dgm:pt>
    <dgm:pt modelId="{520331EB-5F15-4DDF-9BEA-E261B41E8A5D}" type="parTrans" cxnId="{845CED40-18B5-4FAD-8A3F-E2519B79DA38}">
      <dgm:prSet/>
      <dgm:spPr/>
      <dgm:t>
        <a:bodyPr/>
        <a:lstStyle/>
        <a:p>
          <a:endParaRPr lang="tr-TR"/>
        </a:p>
      </dgm:t>
    </dgm:pt>
    <dgm:pt modelId="{4587AD03-5CD1-4D96-9C68-B5D99735AEC8}" type="sibTrans" cxnId="{845CED40-18B5-4FAD-8A3F-E2519B79DA38}">
      <dgm:prSet/>
      <dgm:spPr/>
      <dgm:t>
        <a:bodyPr/>
        <a:lstStyle/>
        <a:p>
          <a:endParaRPr lang="tr-TR"/>
        </a:p>
      </dgm:t>
    </dgm:pt>
    <dgm:pt modelId="{EDEFB2E8-5A06-41C4-906B-C76A4E53C301}" type="pres">
      <dgm:prSet presAssocID="{3970FBFE-5488-4A0D-92A1-3043535ACE87}" presName="vert0" presStyleCnt="0">
        <dgm:presLayoutVars>
          <dgm:dir/>
          <dgm:animOne val="branch"/>
          <dgm:animLvl val="lvl"/>
        </dgm:presLayoutVars>
      </dgm:prSet>
      <dgm:spPr/>
    </dgm:pt>
    <dgm:pt modelId="{F7BDBB40-B002-48E0-82E2-F89A12C8DFB0}" type="pres">
      <dgm:prSet presAssocID="{343A49F4-5C55-45D7-BC46-B7284E1623FB}" presName="thickLine" presStyleLbl="alignNode1" presStyleIdx="0" presStyleCnt="3"/>
      <dgm:spPr/>
    </dgm:pt>
    <dgm:pt modelId="{2C076A8C-B1FC-4146-8487-C607DF953258}" type="pres">
      <dgm:prSet presAssocID="{343A49F4-5C55-45D7-BC46-B7284E1623FB}" presName="horz1" presStyleCnt="0"/>
      <dgm:spPr/>
    </dgm:pt>
    <dgm:pt modelId="{83785495-CE59-4917-B099-47669F576AEA}" type="pres">
      <dgm:prSet presAssocID="{343A49F4-5C55-45D7-BC46-B7284E1623FB}" presName="tx1" presStyleLbl="revTx" presStyleIdx="0" presStyleCnt="5"/>
      <dgm:spPr/>
    </dgm:pt>
    <dgm:pt modelId="{61400E4E-816A-4B42-9FB8-7874D9968917}" type="pres">
      <dgm:prSet presAssocID="{343A49F4-5C55-45D7-BC46-B7284E1623FB}" presName="vert1" presStyleCnt="0"/>
      <dgm:spPr/>
    </dgm:pt>
    <dgm:pt modelId="{FA97CA98-91D6-4BC2-B5B8-899F040B05C6}" type="pres">
      <dgm:prSet presAssocID="{6ABB3BAD-2208-40AB-998B-404FDCB8769D}" presName="vertSpace2a" presStyleCnt="0"/>
      <dgm:spPr/>
    </dgm:pt>
    <dgm:pt modelId="{F78A39D4-82EA-45C0-86FB-2FD7F380E286}" type="pres">
      <dgm:prSet presAssocID="{6ABB3BAD-2208-40AB-998B-404FDCB8769D}" presName="horz2" presStyleCnt="0"/>
      <dgm:spPr/>
    </dgm:pt>
    <dgm:pt modelId="{3C8FD221-24D4-4B45-B717-A2320C1BED25}" type="pres">
      <dgm:prSet presAssocID="{6ABB3BAD-2208-40AB-998B-404FDCB8769D}" presName="horzSpace2" presStyleCnt="0"/>
      <dgm:spPr/>
    </dgm:pt>
    <dgm:pt modelId="{9BFF7B6F-571E-44D6-90CB-DE3068E6E9A2}" type="pres">
      <dgm:prSet presAssocID="{6ABB3BAD-2208-40AB-998B-404FDCB8769D}" presName="tx2" presStyleLbl="revTx" presStyleIdx="1" presStyleCnt="5"/>
      <dgm:spPr/>
    </dgm:pt>
    <dgm:pt modelId="{1AFEC99E-8127-42E7-8436-7F4DC86F227E}" type="pres">
      <dgm:prSet presAssocID="{6ABB3BAD-2208-40AB-998B-404FDCB8769D}" presName="vert2" presStyleCnt="0"/>
      <dgm:spPr/>
    </dgm:pt>
    <dgm:pt modelId="{57B641D6-DA9A-49D3-96FF-6B40C97C14FF}" type="pres">
      <dgm:prSet presAssocID="{6ABB3BAD-2208-40AB-998B-404FDCB8769D}" presName="thinLine2b" presStyleLbl="callout" presStyleIdx="0" presStyleCnt="2"/>
      <dgm:spPr/>
    </dgm:pt>
    <dgm:pt modelId="{D223AA36-9F7A-40BC-AC14-2189F8A8B979}" type="pres">
      <dgm:prSet presAssocID="{6ABB3BAD-2208-40AB-998B-404FDCB8769D}" presName="vertSpace2b" presStyleCnt="0"/>
      <dgm:spPr/>
    </dgm:pt>
    <dgm:pt modelId="{4B5A0AC0-5DED-4DED-A8F5-18DCE0E0FCF4}" type="pres">
      <dgm:prSet presAssocID="{FFAE9E35-E3A6-4C98-BA83-01E2DC953A56}" presName="thickLine" presStyleLbl="alignNode1" presStyleIdx="1" presStyleCnt="3"/>
      <dgm:spPr/>
    </dgm:pt>
    <dgm:pt modelId="{43F675D3-6C41-4033-9021-6401FE8989B0}" type="pres">
      <dgm:prSet presAssocID="{FFAE9E35-E3A6-4C98-BA83-01E2DC953A56}" presName="horz1" presStyleCnt="0"/>
      <dgm:spPr/>
    </dgm:pt>
    <dgm:pt modelId="{EEED4653-A855-4287-91FA-86A42B17F8B9}" type="pres">
      <dgm:prSet presAssocID="{FFAE9E35-E3A6-4C98-BA83-01E2DC953A56}" presName="tx1" presStyleLbl="revTx" presStyleIdx="2" presStyleCnt="5"/>
      <dgm:spPr/>
    </dgm:pt>
    <dgm:pt modelId="{335C220F-8957-4E8B-B7D0-B285393592C2}" type="pres">
      <dgm:prSet presAssocID="{FFAE9E35-E3A6-4C98-BA83-01E2DC953A56}" presName="vert1" presStyleCnt="0"/>
      <dgm:spPr/>
    </dgm:pt>
    <dgm:pt modelId="{E516006F-D69F-4734-809E-2045EDEDE03E}" type="pres">
      <dgm:prSet presAssocID="{7EA406EC-2D6B-47EF-9E7A-F5DE6A9E130B}" presName="vertSpace2a" presStyleCnt="0"/>
      <dgm:spPr/>
    </dgm:pt>
    <dgm:pt modelId="{CE6677B1-2D0B-4548-9C40-6B6C87625390}" type="pres">
      <dgm:prSet presAssocID="{7EA406EC-2D6B-47EF-9E7A-F5DE6A9E130B}" presName="horz2" presStyleCnt="0"/>
      <dgm:spPr/>
    </dgm:pt>
    <dgm:pt modelId="{9B767122-81DD-4809-9695-57DF673975CF}" type="pres">
      <dgm:prSet presAssocID="{7EA406EC-2D6B-47EF-9E7A-F5DE6A9E130B}" presName="horzSpace2" presStyleCnt="0"/>
      <dgm:spPr/>
    </dgm:pt>
    <dgm:pt modelId="{0797C3D1-0B32-49E3-940E-A85D12D31A3B}" type="pres">
      <dgm:prSet presAssocID="{7EA406EC-2D6B-47EF-9E7A-F5DE6A9E130B}" presName="tx2" presStyleLbl="revTx" presStyleIdx="3" presStyleCnt="5" custLinFactNeighborX="6455" custLinFactNeighborY="3365"/>
      <dgm:spPr/>
    </dgm:pt>
    <dgm:pt modelId="{329CA234-4A95-4645-BB9D-4874F0AD187D}" type="pres">
      <dgm:prSet presAssocID="{7EA406EC-2D6B-47EF-9E7A-F5DE6A9E130B}" presName="vert2" presStyleCnt="0"/>
      <dgm:spPr/>
    </dgm:pt>
    <dgm:pt modelId="{652243A0-C3E7-4A1C-8340-3A5429660108}" type="pres">
      <dgm:prSet presAssocID="{7EA406EC-2D6B-47EF-9E7A-F5DE6A9E130B}" presName="thinLine2b" presStyleLbl="callout" presStyleIdx="1" presStyleCnt="2"/>
      <dgm:spPr/>
    </dgm:pt>
    <dgm:pt modelId="{61B37865-327A-4D05-8302-84978805DB66}" type="pres">
      <dgm:prSet presAssocID="{7EA406EC-2D6B-47EF-9E7A-F5DE6A9E130B}" presName="vertSpace2b" presStyleCnt="0"/>
      <dgm:spPr/>
    </dgm:pt>
    <dgm:pt modelId="{C3B26785-5B93-48CB-9E77-7E6B666D0E75}" type="pres">
      <dgm:prSet presAssocID="{BC02ABA7-FA76-4D0D-BD2B-DB269BADBE62}" presName="thickLine" presStyleLbl="alignNode1" presStyleIdx="2" presStyleCnt="3"/>
      <dgm:spPr/>
    </dgm:pt>
    <dgm:pt modelId="{B413174A-B357-4B37-AD1F-74A3AB1B9E59}" type="pres">
      <dgm:prSet presAssocID="{BC02ABA7-FA76-4D0D-BD2B-DB269BADBE62}" presName="horz1" presStyleCnt="0"/>
      <dgm:spPr/>
    </dgm:pt>
    <dgm:pt modelId="{83268781-C0A2-4B28-9EDE-B24D9445FCB2}" type="pres">
      <dgm:prSet presAssocID="{BC02ABA7-FA76-4D0D-BD2B-DB269BADBE62}" presName="tx1" presStyleLbl="revTx" presStyleIdx="4" presStyleCnt="5"/>
      <dgm:spPr/>
    </dgm:pt>
    <dgm:pt modelId="{E4A629C4-BB6F-4754-B0A3-B5D3FD57BA81}" type="pres">
      <dgm:prSet presAssocID="{BC02ABA7-FA76-4D0D-BD2B-DB269BADBE62}" presName="vert1" presStyleCnt="0"/>
      <dgm:spPr/>
    </dgm:pt>
  </dgm:ptLst>
  <dgm:cxnLst>
    <dgm:cxn modelId="{BA9C310A-4ACF-41DE-8089-C8A54C041D1C}" srcId="{343A49F4-5C55-45D7-BC46-B7284E1623FB}" destId="{6ABB3BAD-2208-40AB-998B-404FDCB8769D}" srcOrd="0" destOrd="0" parTransId="{DC1F52A7-CFB9-4557-9FD7-B3EBFEC325E4}" sibTransId="{4EC9C9DF-A6A2-4847-ACF4-DF6239E43BAA}"/>
    <dgm:cxn modelId="{3D37E51E-101D-4BCF-9463-733E89637E10}" srcId="{FFAE9E35-E3A6-4C98-BA83-01E2DC953A56}" destId="{7EA406EC-2D6B-47EF-9E7A-F5DE6A9E130B}" srcOrd="0" destOrd="0" parTransId="{1874E815-CBEF-453A-ACD5-FAAA542048C4}" sibTransId="{AEFE108A-57FE-4CFB-8AEC-94BE7D2CE380}"/>
    <dgm:cxn modelId="{845CED40-18B5-4FAD-8A3F-E2519B79DA38}" srcId="{3970FBFE-5488-4A0D-92A1-3043535ACE87}" destId="{BC02ABA7-FA76-4D0D-BD2B-DB269BADBE62}" srcOrd="2" destOrd="0" parTransId="{520331EB-5F15-4DDF-9BEA-E261B41E8A5D}" sibTransId="{4587AD03-5CD1-4D96-9C68-B5D99735AEC8}"/>
    <dgm:cxn modelId="{9F253B47-F2C4-42F7-BB21-4D681DB6DE77}" type="presOf" srcId="{7EA406EC-2D6B-47EF-9E7A-F5DE6A9E130B}" destId="{0797C3D1-0B32-49E3-940E-A85D12D31A3B}" srcOrd="0" destOrd="0" presId="urn:microsoft.com/office/officeart/2008/layout/LinedList"/>
    <dgm:cxn modelId="{ABA5E068-4ECD-45F6-BC99-485B27634B22}" type="presOf" srcId="{BC02ABA7-FA76-4D0D-BD2B-DB269BADBE62}" destId="{83268781-C0A2-4B28-9EDE-B24D9445FCB2}" srcOrd="0" destOrd="0" presId="urn:microsoft.com/office/officeart/2008/layout/LinedList"/>
    <dgm:cxn modelId="{623EC54A-E172-431C-AE46-C36CA52D5A1E}" srcId="{3970FBFE-5488-4A0D-92A1-3043535ACE87}" destId="{343A49F4-5C55-45D7-BC46-B7284E1623FB}" srcOrd="0" destOrd="0" parTransId="{0F7AEBE0-40C7-4470-9100-0B61BFF7BB27}" sibTransId="{B9BECBA8-0A9D-4EAD-9357-1B1FBB813FEF}"/>
    <dgm:cxn modelId="{B093C66C-D113-427A-A794-CFE492A5DEDF}" type="presOf" srcId="{6ABB3BAD-2208-40AB-998B-404FDCB8769D}" destId="{9BFF7B6F-571E-44D6-90CB-DE3068E6E9A2}" srcOrd="0" destOrd="0" presId="urn:microsoft.com/office/officeart/2008/layout/LinedList"/>
    <dgm:cxn modelId="{B82F9BAD-50E5-4CC0-86C8-E4303E878441}" srcId="{3970FBFE-5488-4A0D-92A1-3043535ACE87}" destId="{FFAE9E35-E3A6-4C98-BA83-01E2DC953A56}" srcOrd="1" destOrd="0" parTransId="{D673D024-0896-44C1-A93A-867557E40733}" sibTransId="{791D189E-5959-4E62-A202-56F1099BC5C0}"/>
    <dgm:cxn modelId="{935125C3-8D0A-43C9-817A-BCDD618820CF}" type="presOf" srcId="{3970FBFE-5488-4A0D-92A1-3043535ACE87}" destId="{EDEFB2E8-5A06-41C4-906B-C76A4E53C301}" srcOrd="0" destOrd="0" presId="urn:microsoft.com/office/officeart/2008/layout/LinedList"/>
    <dgm:cxn modelId="{7529A4DF-87ED-453E-A1D7-7BF52E48D1C8}" type="presOf" srcId="{FFAE9E35-E3A6-4C98-BA83-01E2DC953A56}" destId="{EEED4653-A855-4287-91FA-86A42B17F8B9}" srcOrd="0" destOrd="0" presId="urn:microsoft.com/office/officeart/2008/layout/LinedList"/>
    <dgm:cxn modelId="{F4D18EF2-3CA5-4F32-8791-ADC0DA13306D}" type="presOf" srcId="{343A49F4-5C55-45D7-BC46-B7284E1623FB}" destId="{83785495-CE59-4917-B099-47669F576AEA}" srcOrd="0" destOrd="0" presId="urn:microsoft.com/office/officeart/2008/layout/LinedList"/>
    <dgm:cxn modelId="{C3E525C2-A253-495C-823A-D92F71D46E03}" type="presParOf" srcId="{EDEFB2E8-5A06-41C4-906B-C76A4E53C301}" destId="{F7BDBB40-B002-48E0-82E2-F89A12C8DFB0}" srcOrd="0" destOrd="0" presId="urn:microsoft.com/office/officeart/2008/layout/LinedList"/>
    <dgm:cxn modelId="{077396AC-A56C-4A98-A7B8-B7CB354CFEC2}" type="presParOf" srcId="{EDEFB2E8-5A06-41C4-906B-C76A4E53C301}" destId="{2C076A8C-B1FC-4146-8487-C607DF953258}" srcOrd="1" destOrd="0" presId="urn:microsoft.com/office/officeart/2008/layout/LinedList"/>
    <dgm:cxn modelId="{FFE7F2E2-4F52-428E-BA1B-21E9A4776597}" type="presParOf" srcId="{2C076A8C-B1FC-4146-8487-C607DF953258}" destId="{83785495-CE59-4917-B099-47669F576AEA}" srcOrd="0" destOrd="0" presId="urn:microsoft.com/office/officeart/2008/layout/LinedList"/>
    <dgm:cxn modelId="{0B299172-38D9-4116-8410-53E7CBD7C8D8}" type="presParOf" srcId="{2C076A8C-B1FC-4146-8487-C607DF953258}" destId="{61400E4E-816A-4B42-9FB8-7874D9968917}" srcOrd="1" destOrd="0" presId="urn:microsoft.com/office/officeart/2008/layout/LinedList"/>
    <dgm:cxn modelId="{661094F7-B250-4DE6-934D-0563B464F4FF}" type="presParOf" srcId="{61400E4E-816A-4B42-9FB8-7874D9968917}" destId="{FA97CA98-91D6-4BC2-B5B8-899F040B05C6}" srcOrd="0" destOrd="0" presId="urn:microsoft.com/office/officeart/2008/layout/LinedList"/>
    <dgm:cxn modelId="{5C5E2337-B14C-4D23-8D93-FCE45C8B370E}" type="presParOf" srcId="{61400E4E-816A-4B42-9FB8-7874D9968917}" destId="{F78A39D4-82EA-45C0-86FB-2FD7F380E286}" srcOrd="1" destOrd="0" presId="urn:microsoft.com/office/officeart/2008/layout/LinedList"/>
    <dgm:cxn modelId="{B20897AB-2B97-4F3E-B46F-CEAE14CB5C4E}" type="presParOf" srcId="{F78A39D4-82EA-45C0-86FB-2FD7F380E286}" destId="{3C8FD221-24D4-4B45-B717-A2320C1BED25}" srcOrd="0" destOrd="0" presId="urn:microsoft.com/office/officeart/2008/layout/LinedList"/>
    <dgm:cxn modelId="{B8A9369E-EE70-4ECC-BF16-6B483000122C}" type="presParOf" srcId="{F78A39D4-82EA-45C0-86FB-2FD7F380E286}" destId="{9BFF7B6F-571E-44D6-90CB-DE3068E6E9A2}" srcOrd="1" destOrd="0" presId="urn:microsoft.com/office/officeart/2008/layout/LinedList"/>
    <dgm:cxn modelId="{194ED787-B7A6-496D-97B4-16DF5CE7C275}" type="presParOf" srcId="{F78A39D4-82EA-45C0-86FB-2FD7F380E286}" destId="{1AFEC99E-8127-42E7-8436-7F4DC86F227E}" srcOrd="2" destOrd="0" presId="urn:microsoft.com/office/officeart/2008/layout/LinedList"/>
    <dgm:cxn modelId="{979D781A-242B-4702-B390-898FA52DB8E1}" type="presParOf" srcId="{61400E4E-816A-4B42-9FB8-7874D9968917}" destId="{57B641D6-DA9A-49D3-96FF-6B40C97C14FF}" srcOrd="2" destOrd="0" presId="urn:microsoft.com/office/officeart/2008/layout/LinedList"/>
    <dgm:cxn modelId="{89DA0141-5EED-4510-95AE-454B980ADCED}" type="presParOf" srcId="{61400E4E-816A-4B42-9FB8-7874D9968917}" destId="{D223AA36-9F7A-40BC-AC14-2189F8A8B979}" srcOrd="3" destOrd="0" presId="urn:microsoft.com/office/officeart/2008/layout/LinedList"/>
    <dgm:cxn modelId="{3E367468-FD9A-4996-A885-4ABE233E3EC4}" type="presParOf" srcId="{EDEFB2E8-5A06-41C4-906B-C76A4E53C301}" destId="{4B5A0AC0-5DED-4DED-A8F5-18DCE0E0FCF4}" srcOrd="2" destOrd="0" presId="urn:microsoft.com/office/officeart/2008/layout/LinedList"/>
    <dgm:cxn modelId="{CD7C482D-30E5-4101-AD50-BAC9A3941211}" type="presParOf" srcId="{EDEFB2E8-5A06-41C4-906B-C76A4E53C301}" destId="{43F675D3-6C41-4033-9021-6401FE8989B0}" srcOrd="3" destOrd="0" presId="urn:microsoft.com/office/officeart/2008/layout/LinedList"/>
    <dgm:cxn modelId="{A1829E84-6FBB-4359-9C3C-C15A30F652E4}" type="presParOf" srcId="{43F675D3-6C41-4033-9021-6401FE8989B0}" destId="{EEED4653-A855-4287-91FA-86A42B17F8B9}" srcOrd="0" destOrd="0" presId="urn:microsoft.com/office/officeart/2008/layout/LinedList"/>
    <dgm:cxn modelId="{C296B977-CDA5-440A-A3BB-3B0512368E14}" type="presParOf" srcId="{43F675D3-6C41-4033-9021-6401FE8989B0}" destId="{335C220F-8957-4E8B-B7D0-B285393592C2}" srcOrd="1" destOrd="0" presId="urn:microsoft.com/office/officeart/2008/layout/LinedList"/>
    <dgm:cxn modelId="{90270D44-196B-427A-9BA1-DD745FAA908D}" type="presParOf" srcId="{335C220F-8957-4E8B-B7D0-B285393592C2}" destId="{E516006F-D69F-4734-809E-2045EDEDE03E}" srcOrd="0" destOrd="0" presId="urn:microsoft.com/office/officeart/2008/layout/LinedList"/>
    <dgm:cxn modelId="{67844DC9-3EB4-4FA9-AFB2-4A62B7BC4339}" type="presParOf" srcId="{335C220F-8957-4E8B-B7D0-B285393592C2}" destId="{CE6677B1-2D0B-4548-9C40-6B6C87625390}" srcOrd="1" destOrd="0" presId="urn:microsoft.com/office/officeart/2008/layout/LinedList"/>
    <dgm:cxn modelId="{D39DA6B6-CFFF-418F-B8AE-7FC5A29C6C35}" type="presParOf" srcId="{CE6677B1-2D0B-4548-9C40-6B6C87625390}" destId="{9B767122-81DD-4809-9695-57DF673975CF}" srcOrd="0" destOrd="0" presId="urn:microsoft.com/office/officeart/2008/layout/LinedList"/>
    <dgm:cxn modelId="{F354521E-A86D-4F46-9AF5-2315A91C1034}" type="presParOf" srcId="{CE6677B1-2D0B-4548-9C40-6B6C87625390}" destId="{0797C3D1-0B32-49E3-940E-A85D12D31A3B}" srcOrd="1" destOrd="0" presId="urn:microsoft.com/office/officeart/2008/layout/LinedList"/>
    <dgm:cxn modelId="{2320422F-C7BF-4F3B-9140-678C27330BFE}" type="presParOf" srcId="{CE6677B1-2D0B-4548-9C40-6B6C87625390}" destId="{329CA234-4A95-4645-BB9D-4874F0AD187D}" srcOrd="2" destOrd="0" presId="urn:microsoft.com/office/officeart/2008/layout/LinedList"/>
    <dgm:cxn modelId="{9C4D30EA-5757-4A01-B69F-D78ECE9E9D14}" type="presParOf" srcId="{335C220F-8957-4E8B-B7D0-B285393592C2}" destId="{652243A0-C3E7-4A1C-8340-3A5429660108}" srcOrd="2" destOrd="0" presId="urn:microsoft.com/office/officeart/2008/layout/LinedList"/>
    <dgm:cxn modelId="{3F0C001C-748C-4B85-B7D1-0FA12FD82856}" type="presParOf" srcId="{335C220F-8957-4E8B-B7D0-B285393592C2}" destId="{61B37865-327A-4D05-8302-84978805DB66}" srcOrd="3" destOrd="0" presId="urn:microsoft.com/office/officeart/2008/layout/LinedList"/>
    <dgm:cxn modelId="{4EA7F34D-9D32-49B1-9452-3677A99A0373}" type="presParOf" srcId="{EDEFB2E8-5A06-41C4-906B-C76A4E53C301}" destId="{C3B26785-5B93-48CB-9E77-7E6B666D0E75}" srcOrd="4" destOrd="0" presId="urn:microsoft.com/office/officeart/2008/layout/LinedList"/>
    <dgm:cxn modelId="{AD27258D-32AB-4325-9653-5C901F013387}" type="presParOf" srcId="{EDEFB2E8-5A06-41C4-906B-C76A4E53C301}" destId="{B413174A-B357-4B37-AD1F-74A3AB1B9E59}" srcOrd="5" destOrd="0" presId="urn:microsoft.com/office/officeart/2008/layout/LinedList"/>
    <dgm:cxn modelId="{0661B575-FD2C-440F-BD8C-ADB565FF938E}" type="presParOf" srcId="{B413174A-B357-4B37-AD1F-74A3AB1B9E59}" destId="{83268781-C0A2-4B28-9EDE-B24D9445FCB2}" srcOrd="0" destOrd="0" presId="urn:microsoft.com/office/officeart/2008/layout/LinedList"/>
    <dgm:cxn modelId="{5FD2DE99-354B-450A-ABB2-5A58AD61A92D}" type="presParOf" srcId="{B413174A-B357-4B37-AD1F-74A3AB1B9E59}" destId="{E4A629C4-BB6F-4754-B0A3-B5D3FD57BA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21856-68BB-4446-BC9D-8221EB66BBB0}" type="doc">
      <dgm:prSet loTypeId="urn:microsoft.com/office/officeart/2005/8/layout/default" loCatId="list" qsTypeId="urn:microsoft.com/office/officeart/2005/8/quickstyle/3d4" qsCatId="3D" csTypeId="urn:microsoft.com/office/officeart/2005/8/colors/accent4_4" csCatId="accent4" phldr="1"/>
      <dgm:spPr/>
      <dgm:t>
        <a:bodyPr/>
        <a:lstStyle/>
        <a:p>
          <a:endParaRPr lang="tr-TR"/>
        </a:p>
      </dgm:t>
    </dgm:pt>
    <dgm:pt modelId="{54FF13D9-86E7-4A07-AEEB-B5A4F13EFDC4}">
      <dgm:prSet/>
      <dgm:spPr/>
      <dgm:t>
        <a:bodyPr/>
        <a:lstStyle/>
        <a:p>
          <a:r>
            <a:rPr lang="tr-TR" b="1" i="0" baseline="0"/>
            <a:t>MÜSİAD EXPO</a:t>
          </a:r>
          <a:endParaRPr lang="tr-TR"/>
        </a:p>
      </dgm:t>
    </dgm:pt>
    <dgm:pt modelId="{960422B1-2EEC-4D21-9693-1ED0C347744E}" type="parTrans" cxnId="{D2BFFEA8-838B-492F-829D-DDFDC0706D09}">
      <dgm:prSet/>
      <dgm:spPr/>
      <dgm:t>
        <a:bodyPr/>
        <a:lstStyle/>
        <a:p>
          <a:endParaRPr lang="tr-TR"/>
        </a:p>
      </dgm:t>
    </dgm:pt>
    <dgm:pt modelId="{2999AC22-6CCD-4745-BE67-CDB056E2356D}" type="sibTrans" cxnId="{D2BFFEA8-838B-492F-829D-DDFDC0706D09}">
      <dgm:prSet/>
      <dgm:spPr/>
      <dgm:t>
        <a:bodyPr/>
        <a:lstStyle/>
        <a:p>
          <a:endParaRPr lang="tr-TR"/>
        </a:p>
      </dgm:t>
    </dgm:pt>
    <dgm:pt modelId="{F2D951DD-B4DA-4502-8F42-1C15871FECFC}">
      <dgm:prSet/>
      <dgm:spPr/>
      <dgm:t>
        <a:bodyPr/>
        <a:lstStyle/>
        <a:p>
          <a:r>
            <a:rPr lang="tr-TR" b="1" i="0" baseline="0"/>
            <a:t>WORLDFOOD</a:t>
          </a:r>
          <a:endParaRPr lang="tr-TR"/>
        </a:p>
      </dgm:t>
    </dgm:pt>
    <dgm:pt modelId="{6C5A88E4-A4F7-4FC5-82D0-C903F30F5E14}" type="parTrans" cxnId="{3D3168FB-3AF8-47D8-93E0-FDA7C9BB2F2B}">
      <dgm:prSet/>
      <dgm:spPr/>
      <dgm:t>
        <a:bodyPr/>
        <a:lstStyle/>
        <a:p>
          <a:endParaRPr lang="tr-TR"/>
        </a:p>
      </dgm:t>
    </dgm:pt>
    <dgm:pt modelId="{7F94A3A7-4626-46E0-A190-57D8C2A7D906}" type="sibTrans" cxnId="{3D3168FB-3AF8-47D8-93E0-FDA7C9BB2F2B}">
      <dgm:prSet/>
      <dgm:spPr/>
      <dgm:t>
        <a:bodyPr/>
        <a:lstStyle/>
        <a:p>
          <a:endParaRPr lang="tr-TR"/>
        </a:p>
      </dgm:t>
    </dgm:pt>
    <dgm:pt modelId="{B2A83645-13BE-4FBE-BF3C-CD4B016AF51C}">
      <dgm:prSet/>
      <dgm:spPr/>
      <dgm:t>
        <a:bodyPr/>
        <a:lstStyle/>
        <a:p>
          <a:r>
            <a:rPr lang="tr-TR" b="1" i="0" baseline="0"/>
            <a:t>F İSTANBUL</a:t>
          </a:r>
          <a:endParaRPr lang="tr-TR"/>
        </a:p>
      </dgm:t>
    </dgm:pt>
    <dgm:pt modelId="{61364F05-E65E-4ECE-908E-FC19D7BD0CD1}" type="parTrans" cxnId="{2D26FBC9-9215-433F-92A1-A63E9AB36EED}">
      <dgm:prSet/>
      <dgm:spPr/>
      <dgm:t>
        <a:bodyPr/>
        <a:lstStyle/>
        <a:p>
          <a:endParaRPr lang="tr-TR"/>
        </a:p>
      </dgm:t>
    </dgm:pt>
    <dgm:pt modelId="{6118E431-D588-40D9-8A84-0B382E362585}" type="sibTrans" cxnId="{2D26FBC9-9215-433F-92A1-A63E9AB36EED}">
      <dgm:prSet/>
      <dgm:spPr/>
      <dgm:t>
        <a:bodyPr/>
        <a:lstStyle/>
        <a:p>
          <a:endParaRPr lang="tr-TR"/>
        </a:p>
      </dgm:t>
    </dgm:pt>
    <dgm:pt modelId="{8A16A9D6-55E0-4599-859C-28A882ED2A54}">
      <dgm:prSet/>
      <dgm:spPr/>
      <dgm:t>
        <a:bodyPr/>
        <a:lstStyle/>
        <a:p>
          <a:r>
            <a:rPr lang="tr-TR" b="1" i="0" baseline="0"/>
            <a:t>ULUSLARARASI HELAL EXPO</a:t>
          </a:r>
          <a:endParaRPr lang="tr-TR"/>
        </a:p>
      </dgm:t>
    </dgm:pt>
    <dgm:pt modelId="{E644B5D2-DAC5-4D58-934E-D65B3875AC9E}" type="parTrans" cxnId="{CC4DD27D-4BC9-4B73-9A6E-1AB7340085E8}">
      <dgm:prSet/>
      <dgm:spPr/>
      <dgm:t>
        <a:bodyPr/>
        <a:lstStyle/>
        <a:p>
          <a:endParaRPr lang="tr-TR"/>
        </a:p>
      </dgm:t>
    </dgm:pt>
    <dgm:pt modelId="{66A2B040-3EF7-47C5-9103-C0553BAF0707}" type="sibTrans" cxnId="{CC4DD27D-4BC9-4B73-9A6E-1AB7340085E8}">
      <dgm:prSet/>
      <dgm:spPr/>
      <dgm:t>
        <a:bodyPr/>
        <a:lstStyle/>
        <a:p>
          <a:endParaRPr lang="tr-TR"/>
        </a:p>
      </dgm:t>
    </dgm:pt>
    <dgm:pt modelId="{9DC0DE5B-6FE4-47CE-B7C3-814F4CA2ED2D}">
      <dgm:prSet/>
      <dgm:spPr/>
      <dgm:t>
        <a:bodyPr/>
        <a:lstStyle/>
        <a:p>
          <a:r>
            <a:rPr lang="tr-TR" b="1" i="0" baseline="0"/>
            <a:t>AGROEXPO</a:t>
          </a:r>
          <a:endParaRPr lang="tr-TR"/>
        </a:p>
      </dgm:t>
    </dgm:pt>
    <dgm:pt modelId="{20FFE772-3209-4993-9D2E-F6FF1DAC6648}" type="parTrans" cxnId="{85FF8B3C-5368-4F56-A90B-6865A41F2DC2}">
      <dgm:prSet/>
      <dgm:spPr/>
      <dgm:t>
        <a:bodyPr/>
        <a:lstStyle/>
        <a:p>
          <a:endParaRPr lang="tr-TR"/>
        </a:p>
      </dgm:t>
    </dgm:pt>
    <dgm:pt modelId="{2642FC1E-A2A1-4788-823C-9C2313CAF9F1}" type="sibTrans" cxnId="{85FF8B3C-5368-4F56-A90B-6865A41F2DC2}">
      <dgm:prSet/>
      <dgm:spPr/>
      <dgm:t>
        <a:bodyPr/>
        <a:lstStyle/>
        <a:p>
          <a:endParaRPr lang="tr-TR"/>
        </a:p>
      </dgm:t>
    </dgm:pt>
    <dgm:pt modelId="{1C50423E-9082-4492-BBAC-4B8671411F2B}">
      <dgm:prSet/>
      <dgm:spPr/>
      <dgm:t>
        <a:bodyPr/>
        <a:lstStyle/>
        <a:p>
          <a:r>
            <a:rPr lang="tr-TR" b="1" i="0" baseline="0" dirty="0"/>
            <a:t>GROWTECH </a:t>
          </a:r>
          <a:endParaRPr lang="tr-TR" dirty="0"/>
        </a:p>
      </dgm:t>
    </dgm:pt>
    <dgm:pt modelId="{13054BD7-CA68-4614-BFB5-F3F158D68B20}" type="parTrans" cxnId="{4B2AF195-C1DF-4C4F-8EA5-A84240598C86}">
      <dgm:prSet/>
      <dgm:spPr/>
      <dgm:t>
        <a:bodyPr/>
        <a:lstStyle/>
        <a:p>
          <a:endParaRPr lang="tr-TR"/>
        </a:p>
      </dgm:t>
    </dgm:pt>
    <dgm:pt modelId="{30CF6DF0-EC6A-4346-B881-80B906920FA6}" type="sibTrans" cxnId="{4B2AF195-C1DF-4C4F-8EA5-A84240598C86}">
      <dgm:prSet/>
      <dgm:spPr/>
      <dgm:t>
        <a:bodyPr/>
        <a:lstStyle/>
        <a:p>
          <a:endParaRPr lang="tr-TR"/>
        </a:p>
      </dgm:t>
    </dgm:pt>
    <dgm:pt modelId="{22A7BAE8-B3AD-4162-9682-97D0B06F690D}">
      <dgm:prSet/>
      <dgm:spPr/>
      <dgm:t>
        <a:bodyPr/>
        <a:lstStyle/>
        <a:p>
          <a:r>
            <a:rPr lang="tr-TR" dirty="0"/>
            <a:t>İDMA</a:t>
          </a:r>
        </a:p>
      </dgm:t>
    </dgm:pt>
    <dgm:pt modelId="{A9B3ABF1-A475-4608-80D0-23697F19BFC7}" type="parTrans" cxnId="{344B2C3F-532F-4C06-A7BC-B82EE15F69CC}">
      <dgm:prSet/>
      <dgm:spPr/>
      <dgm:t>
        <a:bodyPr/>
        <a:lstStyle/>
        <a:p>
          <a:endParaRPr lang="tr-TR"/>
        </a:p>
      </dgm:t>
    </dgm:pt>
    <dgm:pt modelId="{0E922EEF-0CDC-4AB1-AB82-B6D11C262681}" type="sibTrans" cxnId="{344B2C3F-532F-4C06-A7BC-B82EE15F69CC}">
      <dgm:prSet/>
      <dgm:spPr/>
      <dgm:t>
        <a:bodyPr/>
        <a:lstStyle/>
        <a:p>
          <a:endParaRPr lang="tr-TR"/>
        </a:p>
      </dgm:t>
    </dgm:pt>
    <dgm:pt modelId="{A58FE976-EF52-4B98-AE5C-85CFEACA836D}" type="pres">
      <dgm:prSet presAssocID="{B5621856-68BB-4446-BC9D-8221EB66BBB0}" presName="diagram" presStyleCnt="0">
        <dgm:presLayoutVars>
          <dgm:dir/>
          <dgm:resizeHandles val="exact"/>
        </dgm:presLayoutVars>
      </dgm:prSet>
      <dgm:spPr/>
    </dgm:pt>
    <dgm:pt modelId="{6291B79A-1DC7-4622-BB2F-7BCD3D1152E6}" type="pres">
      <dgm:prSet presAssocID="{54FF13D9-86E7-4A07-AEEB-B5A4F13EFDC4}" presName="node" presStyleLbl="node1" presStyleIdx="0" presStyleCnt="7">
        <dgm:presLayoutVars>
          <dgm:bulletEnabled val="1"/>
        </dgm:presLayoutVars>
      </dgm:prSet>
      <dgm:spPr/>
    </dgm:pt>
    <dgm:pt modelId="{45BDFCC3-9291-45D0-BBEA-1C6B45BC8A73}" type="pres">
      <dgm:prSet presAssocID="{2999AC22-6CCD-4745-BE67-CDB056E2356D}" presName="sibTrans" presStyleCnt="0"/>
      <dgm:spPr/>
    </dgm:pt>
    <dgm:pt modelId="{A553B6CF-1E13-475F-BE31-DD87F1C406FF}" type="pres">
      <dgm:prSet presAssocID="{F2D951DD-B4DA-4502-8F42-1C15871FECFC}" presName="node" presStyleLbl="node1" presStyleIdx="1" presStyleCnt="7">
        <dgm:presLayoutVars>
          <dgm:bulletEnabled val="1"/>
        </dgm:presLayoutVars>
      </dgm:prSet>
      <dgm:spPr/>
    </dgm:pt>
    <dgm:pt modelId="{D779D249-4E48-4901-BECC-314FED7B498C}" type="pres">
      <dgm:prSet presAssocID="{7F94A3A7-4626-46E0-A190-57D8C2A7D906}" presName="sibTrans" presStyleCnt="0"/>
      <dgm:spPr/>
    </dgm:pt>
    <dgm:pt modelId="{2B202A49-381E-4EBA-95DC-2967D8F03659}" type="pres">
      <dgm:prSet presAssocID="{B2A83645-13BE-4FBE-BF3C-CD4B016AF51C}" presName="node" presStyleLbl="node1" presStyleIdx="2" presStyleCnt="7">
        <dgm:presLayoutVars>
          <dgm:bulletEnabled val="1"/>
        </dgm:presLayoutVars>
      </dgm:prSet>
      <dgm:spPr/>
    </dgm:pt>
    <dgm:pt modelId="{FD3F7FBC-891F-489B-9781-ACD736BDC81C}" type="pres">
      <dgm:prSet presAssocID="{6118E431-D588-40D9-8A84-0B382E362585}" presName="sibTrans" presStyleCnt="0"/>
      <dgm:spPr/>
    </dgm:pt>
    <dgm:pt modelId="{3A10FC8E-D3FD-4C6B-A8DD-9A4D80147EF9}" type="pres">
      <dgm:prSet presAssocID="{8A16A9D6-55E0-4599-859C-28A882ED2A54}" presName="node" presStyleLbl="node1" presStyleIdx="3" presStyleCnt="7">
        <dgm:presLayoutVars>
          <dgm:bulletEnabled val="1"/>
        </dgm:presLayoutVars>
      </dgm:prSet>
      <dgm:spPr/>
    </dgm:pt>
    <dgm:pt modelId="{200BC82E-0793-4722-9F85-04BA4E820FE0}" type="pres">
      <dgm:prSet presAssocID="{66A2B040-3EF7-47C5-9103-C0553BAF0707}" presName="sibTrans" presStyleCnt="0"/>
      <dgm:spPr/>
    </dgm:pt>
    <dgm:pt modelId="{8D15E9A1-72AB-4822-9425-C5B8A5F5D7D5}" type="pres">
      <dgm:prSet presAssocID="{9DC0DE5B-6FE4-47CE-B7C3-814F4CA2ED2D}" presName="node" presStyleLbl="node1" presStyleIdx="4" presStyleCnt="7">
        <dgm:presLayoutVars>
          <dgm:bulletEnabled val="1"/>
        </dgm:presLayoutVars>
      </dgm:prSet>
      <dgm:spPr/>
    </dgm:pt>
    <dgm:pt modelId="{2160E9A9-3A0C-43D1-8FDA-35ADDE28048D}" type="pres">
      <dgm:prSet presAssocID="{2642FC1E-A2A1-4788-823C-9C2313CAF9F1}" presName="sibTrans" presStyleCnt="0"/>
      <dgm:spPr/>
    </dgm:pt>
    <dgm:pt modelId="{8738944B-1D5B-4EF8-B4CC-AD56CF670147}" type="pres">
      <dgm:prSet presAssocID="{1C50423E-9082-4492-BBAC-4B8671411F2B}" presName="node" presStyleLbl="node1" presStyleIdx="5" presStyleCnt="7">
        <dgm:presLayoutVars>
          <dgm:bulletEnabled val="1"/>
        </dgm:presLayoutVars>
      </dgm:prSet>
      <dgm:spPr/>
    </dgm:pt>
    <dgm:pt modelId="{C33EC450-05F4-4C26-B598-41BF4738B818}" type="pres">
      <dgm:prSet presAssocID="{30CF6DF0-EC6A-4346-B881-80B906920FA6}" presName="sibTrans" presStyleCnt="0"/>
      <dgm:spPr/>
    </dgm:pt>
    <dgm:pt modelId="{B0620666-DB26-4BA9-9B33-6267F8F0F99E}" type="pres">
      <dgm:prSet presAssocID="{22A7BAE8-B3AD-4162-9682-97D0B06F690D}" presName="node" presStyleLbl="node1" presStyleIdx="6" presStyleCnt="7">
        <dgm:presLayoutVars>
          <dgm:bulletEnabled val="1"/>
        </dgm:presLayoutVars>
      </dgm:prSet>
      <dgm:spPr/>
    </dgm:pt>
  </dgm:ptLst>
  <dgm:cxnLst>
    <dgm:cxn modelId="{85FF8B3C-5368-4F56-A90B-6865A41F2DC2}" srcId="{B5621856-68BB-4446-BC9D-8221EB66BBB0}" destId="{9DC0DE5B-6FE4-47CE-B7C3-814F4CA2ED2D}" srcOrd="4" destOrd="0" parTransId="{20FFE772-3209-4993-9D2E-F6FF1DAC6648}" sibTransId="{2642FC1E-A2A1-4788-823C-9C2313CAF9F1}"/>
    <dgm:cxn modelId="{344B2C3F-532F-4C06-A7BC-B82EE15F69CC}" srcId="{B5621856-68BB-4446-BC9D-8221EB66BBB0}" destId="{22A7BAE8-B3AD-4162-9682-97D0B06F690D}" srcOrd="6" destOrd="0" parTransId="{A9B3ABF1-A475-4608-80D0-23697F19BFC7}" sibTransId="{0E922EEF-0CDC-4AB1-AB82-B6D11C262681}"/>
    <dgm:cxn modelId="{68D64364-49DE-4ABD-ACEA-522EEE979118}" type="presOf" srcId="{9DC0DE5B-6FE4-47CE-B7C3-814F4CA2ED2D}" destId="{8D15E9A1-72AB-4822-9425-C5B8A5F5D7D5}" srcOrd="0" destOrd="0" presId="urn:microsoft.com/office/officeart/2005/8/layout/default"/>
    <dgm:cxn modelId="{2C463B66-736C-48D0-97FE-165B03921F5F}" type="presOf" srcId="{54FF13D9-86E7-4A07-AEEB-B5A4F13EFDC4}" destId="{6291B79A-1DC7-4622-BB2F-7BCD3D1152E6}" srcOrd="0" destOrd="0" presId="urn:microsoft.com/office/officeart/2005/8/layout/default"/>
    <dgm:cxn modelId="{29E10573-C599-4EE4-A5AC-E8C22C936ADB}" type="presOf" srcId="{22A7BAE8-B3AD-4162-9682-97D0B06F690D}" destId="{B0620666-DB26-4BA9-9B33-6267F8F0F99E}" srcOrd="0" destOrd="0" presId="urn:microsoft.com/office/officeart/2005/8/layout/default"/>
    <dgm:cxn modelId="{CC4DD27D-4BC9-4B73-9A6E-1AB7340085E8}" srcId="{B5621856-68BB-4446-BC9D-8221EB66BBB0}" destId="{8A16A9D6-55E0-4599-859C-28A882ED2A54}" srcOrd="3" destOrd="0" parTransId="{E644B5D2-DAC5-4D58-934E-D65B3875AC9E}" sibTransId="{66A2B040-3EF7-47C5-9103-C0553BAF0707}"/>
    <dgm:cxn modelId="{4B2AF195-C1DF-4C4F-8EA5-A84240598C86}" srcId="{B5621856-68BB-4446-BC9D-8221EB66BBB0}" destId="{1C50423E-9082-4492-BBAC-4B8671411F2B}" srcOrd="5" destOrd="0" parTransId="{13054BD7-CA68-4614-BFB5-F3F158D68B20}" sibTransId="{30CF6DF0-EC6A-4346-B881-80B906920FA6}"/>
    <dgm:cxn modelId="{BD23A19F-6784-46B0-B9D7-7693BD44AA2A}" type="presOf" srcId="{F2D951DD-B4DA-4502-8F42-1C15871FECFC}" destId="{A553B6CF-1E13-475F-BE31-DD87F1C406FF}" srcOrd="0" destOrd="0" presId="urn:microsoft.com/office/officeart/2005/8/layout/default"/>
    <dgm:cxn modelId="{D2BFFEA8-838B-492F-829D-DDFDC0706D09}" srcId="{B5621856-68BB-4446-BC9D-8221EB66BBB0}" destId="{54FF13D9-86E7-4A07-AEEB-B5A4F13EFDC4}" srcOrd="0" destOrd="0" parTransId="{960422B1-2EEC-4D21-9693-1ED0C347744E}" sibTransId="{2999AC22-6CCD-4745-BE67-CDB056E2356D}"/>
    <dgm:cxn modelId="{88F3ADB5-CEB3-4CA9-A0E0-8D7263150AF8}" type="presOf" srcId="{8A16A9D6-55E0-4599-859C-28A882ED2A54}" destId="{3A10FC8E-D3FD-4C6B-A8DD-9A4D80147EF9}" srcOrd="0" destOrd="0" presId="urn:microsoft.com/office/officeart/2005/8/layout/default"/>
    <dgm:cxn modelId="{2D26FBC9-9215-433F-92A1-A63E9AB36EED}" srcId="{B5621856-68BB-4446-BC9D-8221EB66BBB0}" destId="{B2A83645-13BE-4FBE-BF3C-CD4B016AF51C}" srcOrd="2" destOrd="0" parTransId="{61364F05-E65E-4ECE-908E-FC19D7BD0CD1}" sibTransId="{6118E431-D588-40D9-8A84-0B382E362585}"/>
    <dgm:cxn modelId="{CE303CDC-57ED-4E6E-89BD-25D5769A89B8}" type="presOf" srcId="{B5621856-68BB-4446-BC9D-8221EB66BBB0}" destId="{A58FE976-EF52-4B98-AE5C-85CFEACA836D}" srcOrd="0" destOrd="0" presId="urn:microsoft.com/office/officeart/2005/8/layout/default"/>
    <dgm:cxn modelId="{4335A6E8-75A9-4DB6-B4D3-A6E411BCE2BA}" type="presOf" srcId="{1C50423E-9082-4492-BBAC-4B8671411F2B}" destId="{8738944B-1D5B-4EF8-B4CC-AD56CF670147}" srcOrd="0" destOrd="0" presId="urn:microsoft.com/office/officeart/2005/8/layout/default"/>
    <dgm:cxn modelId="{C0D831E9-CCF5-45BB-81CB-4CE21576014A}" type="presOf" srcId="{B2A83645-13BE-4FBE-BF3C-CD4B016AF51C}" destId="{2B202A49-381E-4EBA-95DC-2967D8F03659}" srcOrd="0" destOrd="0" presId="urn:microsoft.com/office/officeart/2005/8/layout/default"/>
    <dgm:cxn modelId="{3D3168FB-3AF8-47D8-93E0-FDA7C9BB2F2B}" srcId="{B5621856-68BB-4446-BC9D-8221EB66BBB0}" destId="{F2D951DD-B4DA-4502-8F42-1C15871FECFC}" srcOrd="1" destOrd="0" parTransId="{6C5A88E4-A4F7-4FC5-82D0-C903F30F5E14}" sibTransId="{7F94A3A7-4626-46E0-A190-57D8C2A7D906}"/>
    <dgm:cxn modelId="{891A3785-2520-4BD0-9C61-F0A8F03213DF}" type="presParOf" srcId="{A58FE976-EF52-4B98-AE5C-85CFEACA836D}" destId="{6291B79A-1DC7-4622-BB2F-7BCD3D1152E6}" srcOrd="0" destOrd="0" presId="urn:microsoft.com/office/officeart/2005/8/layout/default"/>
    <dgm:cxn modelId="{C8A58E7C-7BC8-41F1-8A69-EF8CF7F58A34}" type="presParOf" srcId="{A58FE976-EF52-4B98-AE5C-85CFEACA836D}" destId="{45BDFCC3-9291-45D0-BBEA-1C6B45BC8A73}" srcOrd="1" destOrd="0" presId="urn:microsoft.com/office/officeart/2005/8/layout/default"/>
    <dgm:cxn modelId="{9AAA7207-307B-419B-B87A-2C3EF5F1282F}" type="presParOf" srcId="{A58FE976-EF52-4B98-AE5C-85CFEACA836D}" destId="{A553B6CF-1E13-475F-BE31-DD87F1C406FF}" srcOrd="2" destOrd="0" presId="urn:microsoft.com/office/officeart/2005/8/layout/default"/>
    <dgm:cxn modelId="{DE16297D-E62D-4EC3-8D5E-150A4947E015}" type="presParOf" srcId="{A58FE976-EF52-4B98-AE5C-85CFEACA836D}" destId="{D779D249-4E48-4901-BECC-314FED7B498C}" srcOrd="3" destOrd="0" presId="urn:microsoft.com/office/officeart/2005/8/layout/default"/>
    <dgm:cxn modelId="{BFFB4E63-E5B0-4093-A717-0E1BBE04A3F3}" type="presParOf" srcId="{A58FE976-EF52-4B98-AE5C-85CFEACA836D}" destId="{2B202A49-381E-4EBA-95DC-2967D8F03659}" srcOrd="4" destOrd="0" presId="urn:microsoft.com/office/officeart/2005/8/layout/default"/>
    <dgm:cxn modelId="{068F19C4-C762-4D61-BC0A-CC51EAAD7432}" type="presParOf" srcId="{A58FE976-EF52-4B98-AE5C-85CFEACA836D}" destId="{FD3F7FBC-891F-489B-9781-ACD736BDC81C}" srcOrd="5" destOrd="0" presId="urn:microsoft.com/office/officeart/2005/8/layout/default"/>
    <dgm:cxn modelId="{7BF67570-CD22-42AE-A942-FCEC68D33881}" type="presParOf" srcId="{A58FE976-EF52-4B98-AE5C-85CFEACA836D}" destId="{3A10FC8E-D3FD-4C6B-A8DD-9A4D80147EF9}" srcOrd="6" destOrd="0" presId="urn:microsoft.com/office/officeart/2005/8/layout/default"/>
    <dgm:cxn modelId="{BFCEA684-E53B-4615-9BBA-1D40014809F3}" type="presParOf" srcId="{A58FE976-EF52-4B98-AE5C-85CFEACA836D}" destId="{200BC82E-0793-4722-9F85-04BA4E820FE0}" srcOrd="7" destOrd="0" presId="urn:microsoft.com/office/officeart/2005/8/layout/default"/>
    <dgm:cxn modelId="{95300DD3-4CE7-41E9-83FD-7B596E31AB3C}" type="presParOf" srcId="{A58FE976-EF52-4B98-AE5C-85CFEACA836D}" destId="{8D15E9A1-72AB-4822-9425-C5B8A5F5D7D5}" srcOrd="8" destOrd="0" presId="urn:microsoft.com/office/officeart/2005/8/layout/default"/>
    <dgm:cxn modelId="{63874774-70FD-434E-A1C4-00E422C34D82}" type="presParOf" srcId="{A58FE976-EF52-4B98-AE5C-85CFEACA836D}" destId="{2160E9A9-3A0C-43D1-8FDA-35ADDE28048D}" srcOrd="9" destOrd="0" presId="urn:microsoft.com/office/officeart/2005/8/layout/default"/>
    <dgm:cxn modelId="{B256CD14-D3A1-4E5C-887C-48DFEA4E56AB}" type="presParOf" srcId="{A58FE976-EF52-4B98-AE5C-85CFEACA836D}" destId="{8738944B-1D5B-4EF8-B4CC-AD56CF670147}" srcOrd="10" destOrd="0" presId="urn:microsoft.com/office/officeart/2005/8/layout/default"/>
    <dgm:cxn modelId="{4DEC51F8-174A-411B-AD15-43A9FEE86D42}" type="presParOf" srcId="{A58FE976-EF52-4B98-AE5C-85CFEACA836D}" destId="{C33EC450-05F4-4C26-B598-41BF4738B818}" srcOrd="11" destOrd="0" presId="urn:microsoft.com/office/officeart/2005/8/layout/default"/>
    <dgm:cxn modelId="{4A5F95FE-AEF8-47A4-9472-E3A3E6FBFF8F}" type="presParOf" srcId="{A58FE976-EF52-4B98-AE5C-85CFEACA836D}" destId="{B0620666-DB26-4BA9-9B33-6267F8F0F99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A40A3-1632-4C32-B5E1-BD5955E484E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EF0D5EE-AEC8-4F5D-A967-41F0EB5BDAE5}">
      <dgm:prSet/>
      <dgm:spPr/>
      <dgm:t>
        <a:bodyPr/>
        <a:lstStyle/>
        <a:p>
          <a:r>
            <a:rPr lang="tr-TR" b="1" i="0" baseline="0" dirty="0"/>
            <a:t>2023-2024 yılları arasında gıda sektöründe yer alan 37 şirketin birim kira giderleri desteklenmiştir.  </a:t>
          </a:r>
          <a:endParaRPr lang="tr-TR" dirty="0"/>
        </a:p>
      </dgm:t>
    </dgm:pt>
    <dgm:pt modelId="{E174C3A3-D57C-4BFA-BD11-65F71988F1E1}" type="parTrans" cxnId="{0B44E163-E195-40DC-9DA7-2B41FD79A910}">
      <dgm:prSet/>
      <dgm:spPr/>
      <dgm:t>
        <a:bodyPr/>
        <a:lstStyle/>
        <a:p>
          <a:endParaRPr lang="tr-TR"/>
        </a:p>
      </dgm:t>
    </dgm:pt>
    <dgm:pt modelId="{EED65A72-D68E-402E-9FC4-FF65C0B50CA1}" type="sibTrans" cxnId="{0B44E163-E195-40DC-9DA7-2B41FD79A910}">
      <dgm:prSet/>
      <dgm:spPr/>
      <dgm:t>
        <a:bodyPr/>
        <a:lstStyle/>
        <a:p>
          <a:endParaRPr lang="tr-TR"/>
        </a:p>
      </dgm:t>
    </dgm:pt>
    <dgm:pt modelId="{80AC5A5F-D135-4DB3-8811-A45084F59BF1}">
      <dgm:prSet/>
      <dgm:spPr/>
      <dgm:t>
        <a:bodyPr/>
        <a:lstStyle/>
        <a:p>
          <a:r>
            <a:rPr lang="tr-TR" b="1" dirty="0"/>
            <a:t>7’si tarım ve gıda sektörü olmak üzere Almanya’da faaliyet gösteren 82 şirketin birim kira giderleri desteklenmiştir. </a:t>
          </a:r>
        </a:p>
      </dgm:t>
    </dgm:pt>
    <dgm:pt modelId="{938FB9EF-FC85-4853-8714-AE6C007AC52E}" type="parTrans" cxnId="{86C47E31-687D-4079-BF9C-02EFC81C90EA}">
      <dgm:prSet/>
      <dgm:spPr/>
      <dgm:t>
        <a:bodyPr/>
        <a:lstStyle/>
        <a:p>
          <a:endParaRPr lang="tr-TR"/>
        </a:p>
      </dgm:t>
    </dgm:pt>
    <dgm:pt modelId="{DC13F688-9E06-4E96-B49C-CB61ED360A33}" type="sibTrans" cxnId="{86C47E31-687D-4079-BF9C-02EFC81C90EA}">
      <dgm:prSet/>
      <dgm:spPr/>
      <dgm:t>
        <a:bodyPr/>
        <a:lstStyle/>
        <a:p>
          <a:endParaRPr lang="tr-TR"/>
        </a:p>
      </dgm:t>
    </dgm:pt>
    <dgm:pt modelId="{83954C2C-D3E4-41C1-B458-802E916C4ED1}" type="pres">
      <dgm:prSet presAssocID="{784A40A3-1632-4C32-B5E1-BD5955E484E6}" presName="linear" presStyleCnt="0">
        <dgm:presLayoutVars>
          <dgm:animLvl val="lvl"/>
          <dgm:resizeHandles val="exact"/>
        </dgm:presLayoutVars>
      </dgm:prSet>
      <dgm:spPr/>
    </dgm:pt>
    <dgm:pt modelId="{CB1E0E38-6A9B-435A-901B-117965B02557}" type="pres">
      <dgm:prSet presAssocID="{4EF0D5EE-AEC8-4F5D-A967-41F0EB5BDA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A59FF8-18BE-481A-B09F-F2F0025553BF}" type="pres">
      <dgm:prSet presAssocID="{EED65A72-D68E-402E-9FC4-FF65C0B50CA1}" presName="spacer" presStyleCnt="0"/>
      <dgm:spPr/>
    </dgm:pt>
    <dgm:pt modelId="{C7564549-A4E7-4D16-813A-9B62C87039FF}" type="pres">
      <dgm:prSet presAssocID="{80AC5A5F-D135-4DB3-8811-A45084F59BF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FD4115-D49A-4D4D-A5CD-850590F826C9}" type="presOf" srcId="{80AC5A5F-D135-4DB3-8811-A45084F59BF1}" destId="{C7564549-A4E7-4D16-813A-9B62C87039FF}" srcOrd="0" destOrd="0" presId="urn:microsoft.com/office/officeart/2005/8/layout/vList2"/>
    <dgm:cxn modelId="{8AEE3017-B4EB-4509-A62E-22D8C65F0AB3}" type="presOf" srcId="{784A40A3-1632-4C32-B5E1-BD5955E484E6}" destId="{83954C2C-D3E4-41C1-B458-802E916C4ED1}" srcOrd="0" destOrd="0" presId="urn:microsoft.com/office/officeart/2005/8/layout/vList2"/>
    <dgm:cxn modelId="{86C47E31-687D-4079-BF9C-02EFC81C90EA}" srcId="{784A40A3-1632-4C32-B5E1-BD5955E484E6}" destId="{80AC5A5F-D135-4DB3-8811-A45084F59BF1}" srcOrd="1" destOrd="0" parTransId="{938FB9EF-FC85-4853-8714-AE6C007AC52E}" sibTransId="{DC13F688-9E06-4E96-B49C-CB61ED360A33}"/>
    <dgm:cxn modelId="{0B44E163-E195-40DC-9DA7-2B41FD79A910}" srcId="{784A40A3-1632-4C32-B5E1-BD5955E484E6}" destId="{4EF0D5EE-AEC8-4F5D-A967-41F0EB5BDAE5}" srcOrd="0" destOrd="0" parTransId="{E174C3A3-D57C-4BFA-BD11-65F71988F1E1}" sibTransId="{EED65A72-D68E-402E-9FC4-FF65C0B50CA1}"/>
    <dgm:cxn modelId="{43F21747-F9F4-47C7-87F7-2A3C048F6C35}" type="presOf" srcId="{4EF0D5EE-AEC8-4F5D-A967-41F0EB5BDAE5}" destId="{CB1E0E38-6A9B-435A-901B-117965B02557}" srcOrd="0" destOrd="0" presId="urn:microsoft.com/office/officeart/2005/8/layout/vList2"/>
    <dgm:cxn modelId="{7559B275-9393-4A17-8928-3162E738F82B}" type="presParOf" srcId="{83954C2C-D3E4-41C1-B458-802E916C4ED1}" destId="{CB1E0E38-6A9B-435A-901B-117965B02557}" srcOrd="0" destOrd="0" presId="urn:microsoft.com/office/officeart/2005/8/layout/vList2"/>
    <dgm:cxn modelId="{81AD0EE7-D2A7-4135-8140-7C3A668CDBCF}" type="presParOf" srcId="{83954C2C-D3E4-41C1-B458-802E916C4ED1}" destId="{67A59FF8-18BE-481A-B09F-F2F0025553BF}" srcOrd="1" destOrd="0" presId="urn:microsoft.com/office/officeart/2005/8/layout/vList2"/>
    <dgm:cxn modelId="{CF4B4DE2-B170-40CC-BFBC-9B2BE1894080}" type="presParOf" srcId="{83954C2C-D3E4-41C1-B458-802E916C4ED1}" destId="{C7564549-A4E7-4D16-813A-9B62C87039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08848F-C9CE-4D74-9190-630309F49D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3851D7-BFA3-4FB1-A5D2-98AE13D06F73}">
      <dgm:prSet custT="1"/>
      <dgm:spPr/>
      <dgm:t>
        <a:bodyPr/>
        <a:lstStyle/>
        <a:p>
          <a:r>
            <a:rPr lang="tr-TR" sz="2800" b="1" i="0" baseline="0" dirty="0">
              <a:solidFill>
                <a:srgbClr val="FF0000"/>
              </a:solidFill>
            </a:rPr>
            <a:t>DESTEK SÜRESİ: 	</a:t>
          </a:r>
          <a:endParaRPr lang="tr-TR" sz="2800" dirty="0">
            <a:solidFill>
              <a:srgbClr val="FF0000"/>
            </a:solidFill>
          </a:endParaRPr>
        </a:p>
      </dgm:t>
    </dgm:pt>
    <dgm:pt modelId="{2F88FE17-272B-4D40-BF19-B6A9C3BF5E9F}" type="parTrans" cxnId="{FF1EB9F3-BF8E-499B-9A13-EE843AA2F460}">
      <dgm:prSet/>
      <dgm:spPr/>
      <dgm:t>
        <a:bodyPr/>
        <a:lstStyle/>
        <a:p>
          <a:endParaRPr lang="tr-TR"/>
        </a:p>
      </dgm:t>
    </dgm:pt>
    <dgm:pt modelId="{2E31206A-677E-4908-825E-1BF7A027B81F}" type="sibTrans" cxnId="{FF1EB9F3-BF8E-499B-9A13-EE843AA2F460}">
      <dgm:prSet/>
      <dgm:spPr/>
      <dgm:t>
        <a:bodyPr/>
        <a:lstStyle/>
        <a:p>
          <a:endParaRPr lang="tr-TR"/>
        </a:p>
      </dgm:t>
    </dgm:pt>
    <dgm:pt modelId="{4BBF3416-31AB-466E-833F-BEB8D89AB9FA}">
      <dgm:prSet custT="1"/>
      <dgm:spPr/>
      <dgm:t>
        <a:bodyPr/>
        <a:lstStyle/>
        <a:p>
          <a:r>
            <a:rPr lang="tr-TR" sz="2800" b="1" i="0" baseline="0" dirty="0">
              <a:solidFill>
                <a:srgbClr val="FF0000"/>
              </a:solidFill>
            </a:rPr>
            <a:t>TURQUALITY® Programı	 Programda kaldığı süre boyunca</a:t>
          </a:r>
          <a:endParaRPr lang="tr-TR" sz="2800" dirty="0">
            <a:solidFill>
              <a:srgbClr val="FF0000"/>
            </a:solidFill>
          </a:endParaRPr>
        </a:p>
      </dgm:t>
    </dgm:pt>
    <dgm:pt modelId="{69C4589C-AFAE-4336-B1CF-4B61601E0E1C}" type="parTrans" cxnId="{965419C5-693B-4982-8728-AB3B6194C74E}">
      <dgm:prSet/>
      <dgm:spPr/>
      <dgm:t>
        <a:bodyPr/>
        <a:lstStyle/>
        <a:p>
          <a:endParaRPr lang="tr-TR"/>
        </a:p>
      </dgm:t>
    </dgm:pt>
    <dgm:pt modelId="{35BBF3EB-70F3-4FEF-A4FD-DF07D7AD14CC}" type="sibTrans" cxnId="{965419C5-693B-4982-8728-AB3B6194C74E}">
      <dgm:prSet/>
      <dgm:spPr/>
      <dgm:t>
        <a:bodyPr/>
        <a:lstStyle/>
        <a:p>
          <a:endParaRPr lang="tr-TR"/>
        </a:p>
      </dgm:t>
    </dgm:pt>
    <dgm:pt modelId="{610C41DF-D95A-4301-82E3-955F59B61A88}">
      <dgm:prSet custT="1"/>
      <dgm:spPr/>
      <dgm:t>
        <a:bodyPr/>
        <a:lstStyle/>
        <a:p>
          <a:r>
            <a:rPr lang="tr-TR" sz="2800" b="1" i="0" baseline="0" dirty="0">
              <a:solidFill>
                <a:srgbClr val="FF0000"/>
              </a:solidFill>
            </a:rPr>
            <a:t>DESTEK ORANI	</a:t>
          </a:r>
          <a:endParaRPr lang="tr-TR" sz="2800" dirty="0">
            <a:solidFill>
              <a:srgbClr val="FF0000"/>
            </a:solidFill>
          </a:endParaRPr>
        </a:p>
      </dgm:t>
    </dgm:pt>
    <dgm:pt modelId="{799951A0-E799-400E-B685-305CD6C69637}" type="parTrans" cxnId="{65356ECA-7414-406C-A0CD-7E2F75CEF035}">
      <dgm:prSet/>
      <dgm:spPr/>
      <dgm:t>
        <a:bodyPr/>
        <a:lstStyle/>
        <a:p>
          <a:endParaRPr lang="tr-TR"/>
        </a:p>
      </dgm:t>
    </dgm:pt>
    <dgm:pt modelId="{05A2EF0B-970C-493A-BACD-05E8CF01C4E8}" type="sibTrans" cxnId="{65356ECA-7414-406C-A0CD-7E2F75CEF035}">
      <dgm:prSet/>
      <dgm:spPr/>
      <dgm:t>
        <a:bodyPr/>
        <a:lstStyle/>
        <a:p>
          <a:endParaRPr lang="tr-TR"/>
        </a:p>
      </dgm:t>
    </dgm:pt>
    <dgm:pt modelId="{2831FA2F-3A92-4702-BC7D-66370E4D1022}">
      <dgm:prSet custT="1"/>
      <dgm:spPr/>
      <dgm:t>
        <a:bodyPr/>
        <a:lstStyle/>
        <a:p>
          <a:r>
            <a:rPr lang="tr-TR" sz="2800" b="1" i="0" baseline="0" dirty="0">
              <a:solidFill>
                <a:srgbClr val="FF0000"/>
              </a:solidFill>
            </a:rPr>
            <a:t>Marka Programı	              4 yıl </a:t>
          </a:r>
          <a:endParaRPr lang="tr-TR" sz="2800" dirty="0">
            <a:solidFill>
              <a:srgbClr val="FF0000"/>
            </a:solidFill>
          </a:endParaRPr>
        </a:p>
      </dgm:t>
    </dgm:pt>
    <dgm:pt modelId="{71B5391A-AB2D-428B-B20D-10E42F2EDE5C}" type="parTrans" cxnId="{80CFFCDC-7D41-4A92-8A5D-5FFE075B4B5A}">
      <dgm:prSet/>
      <dgm:spPr/>
      <dgm:t>
        <a:bodyPr/>
        <a:lstStyle/>
        <a:p>
          <a:endParaRPr lang="tr-TR"/>
        </a:p>
      </dgm:t>
    </dgm:pt>
    <dgm:pt modelId="{A058B1E1-389A-4BB6-8DB2-58C8995DE902}" type="sibTrans" cxnId="{80CFFCDC-7D41-4A92-8A5D-5FFE075B4B5A}">
      <dgm:prSet/>
      <dgm:spPr/>
      <dgm:t>
        <a:bodyPr/>
        <a:lstStyle/>
        <a:p>
          <a:endParaRPr lang="tr-TR"/>
        </a:p>
      </dgm:t>
    </dgm:pt>
    <dgm:pt modelId="{FF976706-69C2-40F9-8637-97E9414AD2DB}">
      <dgm:prSet custT="1"/>
      <dgm:spPr/>
      <dgm:t>
        <a:bodyPr/>
        <a:lstStyle/>
        <a:p>
          <a:r>
            <a:rPr lang="tr-TR" sz="2800" b="1" i="0" baseline="0">
              <a:solidFill>
                <a:srgbClr val="FF0000"/>
              </a:solidFill>
            </a:rPr>
            <a:t>%</a:t>
          </a:r>
          <a:r>
            <a:rPr lang="tr-TR" sz="2800" b="1" i="0" baseline="0" dirty="0">
              <a:solidFill>
                <a:srgbClr val="FF0000"/>
              </a:solidFill>
            </a:rPr>
            <a:t>50</a:t>
          </a:r>
          <a:endParaRPr lang="tr-TR" sz="2800" dirty="0">
            <a:solidFill>
              <a:srgbClr val="FF0000"/>
            </a:solidFill>
          </a:endParaRPr>
        </a:p>
      </dgm:t>
    </dgm:pt>
    <dgm:pt modelId="{B0D72940-2DD9-4B26-A939-1C83E5A81F55}" type="parTrans" cxnId="{8269C564-CDFE-4092-9FB1-C01DB1E3D10D}">
      <dgm:prSet/>
      <dgm:spPr/>
      <dgm:t>
        <a:bodyPr/>
        <a:lstStyle/>
        <a:p>
          <a:endParaRPr lang="tr-TR"/>
        </a:p>
      </dgm:t>
    </dgm:pt>
    <dgm:pt modelId="{6F12F179-4916-4718-9DDC-C364156B8E08}" type="sibTrans" cxnId="{8269C564-CDFE-4092-9FB1-C01DB1E3D10D}">
      <dgm:prSet/>
      <dgm:spPr/>
      <dgm:t>
        <a:bodyPr/>
        <a:lstStyle/>
        <a:p>
          <a:endParaRPr lang="tr-TR"/>
        </a:p>
      </dgm:t>
    </dgm:pt>
    <dgm:pt modelId="{EC3DBE68-687C-4A0B-8048-F13396624B56}" type="pres">
      <dgm:prSet presAssocID="{9708848F-C9CE-4D74-9190-630309F49D95}" presName="vert0" presStyleCnt="0">
        <dgm:presLayoutVars>
          <dgm:dir/>
          <dgm:animOne val="branch"/>
          <dgm:animLvl val="lvl"/>
        </dgm:presLayoutVars>
      </dgm:prSet>
      <dgm:spPr/>
    </dgm:pt>
    <dgm:pt modelId="{4B0602C3-8E6C-4422-8C94-4C6479502381}" type="pres">
      <dgm:prSet presAssocID="{DD3851D7-BFA3-4FB1-A5D2-98AE13D06F73}" presName="thickLine" presStyleLbl="alignNode1" presStyleIdx="0" presStyleCnt="2"/>
      <dgm:spPr/>
    </dgm:pt>
    <dgm:pt modelId="{F215CFC0-3FC5-4883-8793-E93121488459}" type="pres">
      <dgm:prSet presAssocID="{DD3851D7-BFA3-4FB1-A5D2-98AE13D06F73}" presName="horz1" presStyleCnt="0"/>
      <dgm:spPr/>
    </dgm:pt>
    <dgm:pt modelId="{56ED5FB7-78EA-41DC-9B6E-5E6FD4EAADB2}" type="pres">
      <dgm:prSet presAssocID="{DD3851D7-BFA3-4FB1-A5D2-98AE13D06F73}" presName="tx1" presStyleLbl="revTx" presStyleIdx="0" presStyleCnt="5"/>
      <dgm:spPr/>
    </dgm:pt>
    <dgm:pt modelId="{49F060FE-558F-41A2-B046-2F6B945BFB77}" type="pres">
      <dgm:prSet presAssocID="{DD3851D7-BFA3-4FB1-A5D2-98AE13D06F73}" presName="vert1" presStyleCnt="0"/>
      <dgm:spPr/>
    </dgm:pt>
    <dgm:pt modelId="{AD811537-5280-4E93-BF40-A436BF14448E}" type="pres">
      <dgm:prSet presAssocID="{2831FA2F-3A92-4702-BC7D-66370E4D1022}" presName="vertSpace2a" presStyleCnt="0"/>
      <dgm:spPr/>
    </dgm:pt>
    <dgm:pt modelId="{A5D063DC-2811-4373-BEDF-35CC7B51CAC9}" type="pres">
      <dgm:prSet presAssocID="{2831FA2F-3A92-4702-BC7D-66370E4D1022}" presName="horz2" presStyleCnt="0"/>
      <dgm:spPr/>
    </dgm:pt>
    <dgm:pt modelId="{F5C23C2B-8DB9-4B21-AF43-1DB85C1E4D8C}" type="pres">
      <dgm:prSet presAssocID="{2831FA2F-3A92-4702-BC7D-66370E4D1022}" presName="horzSpace2" presStyleCnt="0"/>
      <dgm:spPr/>
    </dgm:pt>
    <dgm:pt modelId="{C4B9FBE8-F8A1-447E-A808-6525BF49E70D}" type="pres">
      <dgm:prSet presAssocID="{2831FA2F-3A92-4702-BC7D-66370E4D1022}" presName="tx2" presStyleLbl="revTx" presStyleIdx="1" presStyleCnt="5"/>
      <dgm:spPr/>
    </dgm:pt>
    <dgm:pt modelId="{250AD373-9CB1-4CB3-84FD-18697E3BB381}" type="pres">
      <dgm:prSet presAssocID="{2831FA2F-3A92-4702-BC7D-66370E4D1022}" presName="vert2" presStyleCnt="0"/>
      <dgm:spPr/>
    </dgm:pt>
    <dgm:pt modelId="{5FDEE478-AFC2-456B-B39A-B86E6C60A12E}" type="pres">
      <dgm:prSet presAssocID="{2831FA2F-3A92-4702-BC7D-66370E4D1022}" presName="thinLine2b" presStyleLbl="callout" presStyleIdx="0" presStyleCnt="3"/>
      <dgm:spPr/>
    </dgm:pt>
    <dgm:pt modelId="{5065C8CE-79A3-42B9-90F9-89B4B0F355AA}" type="pres">
      <dgm:prSet presAssocID="{2831FA2F-3A92-4702-BC7D-66370E4D1022}" presName="vertSpace2b" presStyleCnt="0"/>
      <dgm:spPr/>
    </dgm:pt>
    <dgm:pt modelId="{421A84FC-1F55-4F07-A711-6B6C07AA97C8}" type="pres">
      <dgm:prSet presAssocID="{4BBF3416-31AB-466E-833F-BEB8D89AB9FA}" presName="horz2" presStyleCnt="0"/>
      <dgm:spPr/>
    </dgm:pt>
    <dgm:pt modelId="{F83DBC10-CDE2-4718-9168-B89320EA3F2A}" type="pres">
      <dgm:prSet presAssocID="{4BBF3416-31AB-466E-833F-BEB8D89AB9FA}" presName="horzSpace2" presStyleCnt="0"/>
      <dgm:spPr/>
    </dgm:pt>
    <dgm:pt modelId="{CD839FAC-8CFA-4F30-AE4F-390ABDB2E980}" type="pres">
      <dgm:prSet presAssocID="{4BBF3416-31AB-466E-833F-BEB8D89AB9FA}" presName="tx2" presStyleLbl="revTx" presStyleIdx="2" presStyleCnt="5"/>
      <dgm:spPr/>
    </dgm:pt>
    <dgm:pt modelId="{D89BB581-F6E9-45BF-B5D2-CA0EE80C7D74}" type="pres">
      <dgm:prSet presAssocID="{4BBF3416-31AB-466E-833F-BEB8D89AB9FA}" presName="vert2" presStyleCnt="0"/>
      <dgm:spPr/>
    </dgm:pt>
    <dgm:pt modelId="{B98FC969-2842-4D27-8263-76239B83ACA9}" type="pres">
      <dgm:prSet presAssocID="{4BBF3416-31AB-466E-833F-BEB8D89AB9FA}" presName="thinLine2b" presStyleLbl="callout" presStyleIdx="1" presStyleCnt="3"/>
      <dgm:spPr/>
    </dgm:pt>
    <dgm:pt modelId="{61C8D698-6E16-4985-8BB4-7D35CD3EB076}" type="pres">
      <dgm:prSet presAssocID="{4BBF3416-31AB-466E-833F-BEB8D89AB9FA}" presName="vertSpace2b" presStyleCnt="0"/>
      <dgm:spPr/>
    </dgm:pt>
    <dgm:pt modelId="{FE88A32F-E5C5-4D61-BB26-8BE9EE861225}" type="pres">
      <dgm:prSet presAssocID="{610C41DF-D95A-4301-82E3-955F59B61A88}" presName="thickLine" presStyleLbl="alignNode1" presStyleIdx="1" presStyleCnt="2"/>
      <dgm:spPr/>
    </dgm:pt>
    <dgm:pt modelId="{8F12DED9-F7D4-4A97-8699-D7051A18D0E9}" type="pres">
      <dgm:prSet presAssocID="{610C41DF-D95A-4301-82E3-955F59B61A88}" presName="horz1" presStyleCnt="0"/>
      <dgm:spPr/>
    </dgm:pt>
    <dgm:pt modelId="{65D18E32-9DAC-46D9-9775-F3ACB19907A4}" type="pres">
      <dgm:prSet presAssocID="{610C41DF-D95A-4301-82E3-955F59B61A88}" presName="tx1" presStyleLbl="revTx" presStyleIdx="3" presStyleCnt="5"/>
      <dgm:spPr/>
    </dgm:pt>
    <dgm:pt modelId="{6B9A7F45-ED9F-46E9-9A6B-47F0B5644CCD}" type="pres">
      <dgm:prSet presAssocID="{610C41DF-D95A-4301-82E3-955F59B61A88}" presName="vert1" presStyleCnt="0"/>
      <dgm:spPr/>
    </dgm:pt>
    <dgm:pt modelId="{17407480-FA4B-4DD0-9126-22410D8FCD0D}" type="pres">
      <dgm:prSet presAssocID="{FF976706-69C2-40F9-8637-97E9414AD2DB}" presName="vertSpace2a" presStyleCnt="0"/>
      <dgm:spPr/>
    </dgm:pt>
    <dgm:pt modelId="{3AEC2CA2-42DB-42F4-A57D-9FEEBD8DD51F}" type="pres">
      <dgm:prSet presAssocID="{FF976706-69C2-40F9-8637-97E9414AD2DB}" presName="horz2" presStyleCnt="0"/>
      <dgm:spPr/>
    </dgm:pt>
    <dgm:pt modelId="{B2937FEB-76CD-424F-A09B-8B734375A3E5}" type="pres">
      <dgm:prSet presAssocID="{FF976706-69C2-40F9-8637-97E9414AD2DB}" presName="horzSpace2" presStyleCnt="0"/>
      <dgm:spPr/>
    </dgm:pt>
    <dgm:pt modelId="{3B37426B-6570-418F-8063-C2B7E0577A24}" type="pres">
      <dgm:prSet presAssocID="{FF976706-69C2-40F9-8637-97E9414AD2DB}" presName="tx2" presStyleLbl="revTx" presStyleIdx="4" presStyleCnt="5"/>
      <dgm:spPr/>
    </dgm:pt>
    <dgm:pt modelId="{67E57DDA-E9C4-47DD-8044-AFDF9B615ED1}" type="pres">
      <dgm:prSet presAssocID="{FF976706-69C2-40F9-8637-97E9414AD2DB}" presName="vert2" presStyleCnt="0"/>
      <dgm:spPr/>
    </dgm:pt>
    <dgm:pt modelId="{3DE54B4B-BD65-485C-8AC5-C7C93D9721CB}" type="pres">
      <dgm:prSet presAssocID="{FF976706-69C2-40F9-8637-97E9414AD2DB}" presName="thinLine2b" presStyleLbl="callout" presStyleIdx="2" presStyleCnt="3"/>
      <dgm:spPr/>
    </dgm:pt>
    <dgm:pt modelId="{43438904-4440-4550-BBFA-92B7E28870D6}" type="pres">
      <dgm:prSet presAssocID="{FF976706-69C2-40F9-8637-97E9414AD2DB}" presName="vertSpace2b" presStyleCnt="0"/>
      <dgm:spPr/>
    </dgm:pt>
  </dgm:ptLst>
  <dgm:cxnLst>
    <dgm:cxn modelId="{BF32C808-62C3-4A97-BFD3-54F8B7C4151E}" type="presOf" srcId="{4BBF3416-31AB-466E-833F-BEB8D89AB9FA}" destId="{CD839FAC-8CFA-4F30-AE4F-390ABDB2E980}" srcOrd="0" destOrd="0" presId="urn:microsoft.com/office/officeart/2008/layout/LinedList"/>
    <dgm:cxn modelId="{8269C564-CDFE-4092-9FB1-C01DB1E3D10D}" srcId="{610C41DF-D95A-4301-82E3-955F59B61A88}" destId="{FF976706-69C2-40F9-8637-97E9414AD2DB}" srcOrd="0" destOrd="0" parTransId="{B0D72940-2DD9-4B26-A939-1C83E5A81F55}" sibTransId="{6F12F179-4916-4718-9DDC-C364156B8E08}"/>
    <dgm:cxn modelId="{D3AD2076-2335-4E01-B494-6CB116FF1EDE}" type="presOf" srcId="{9708848F-C9CE-4D74-9190-630309F49D95}" destId="{EC3DBE68-687C-4A0B-8048-F13396624B56}" srcOrd="0" destOrd="0" presId="urn:microsoft.com/office/officeart/2008/layout/LinedList"/>
    <dgm:cxn modelId="{D7C3F8A9-657D-435F-B7DB-E30543486BFE}" type="presOf" srcId="{DD3851D7-BFA3-4FB1-A5D2-98AE13D06F73}" destId="{56ED5FB7-78EA-41DC-9B6E-5E6FD4EAADB2}" srcOrd="0" destOrd="0" presId="urn:microsoft.com/office/officeart/2008/layout/LinedList"/>
    <dgm:cxn modelId="{965419C5-693B-4982-8728-AB3B6194C74E}" srcId="{DD3851D7-BFA3-4FB1-A5D2-98AE13D06F73}" destId="{4BBF3416-31AB-466E-833F-BEB8D89AB9FA}" srcOrd="1" destOrd="0" parTransId="{69C4589C-AFAE-4336-B1CF-4B61601E0E1C}" sibTransId="{35BBF3EB-70F3-4FEF-A4FD-DF07D7AD14CC}"/>
    <dgm:cxn modelId="{65356ECA-7414-406C-A0CD-7E2F75CEF035}" srcId="{9708848F-C9CE-4D74-9190-630309F49D95}" destId="{610C41DF-D95A-4301-82E3-955F59B61A88}" srcOrd="1" destOrd="0" parTransId="{799951A0-E799-400E-B685-305CD6C69637}" sibTransId="{05A2EF0B-970C-493A-BACD-05E8CF01C4E8}"/>
    <dgm:cxn modelId="{1040EFD2-C43C-4314-979F-878F95DE1791}" type="presOf" srcId="{2831FA2F-3A92-4702-BC7D-66370E4D1022}" destId="{C4B9FBE8-F8A1-447E-A808-6525BF49E70D}" srcOrd="0" destOrd="0" presId="urn:microsoft.com/office/officeart/2008/layout/LinedList"/>
    <dgm:cxn modelId="{77380BD4-8E79-40AA-8D4B-D2A3E455CD3D}" type="presOf" srcId="{FF976706-69C2-40F9-8637-97E9414AD2DB}" destId="{3B37426B-6570-418F-8063-C2B7E0577A24}" srcOrd="0" destOrd="0" presId="urn:microsoft.com/office/officeart/2008/layout/LinedList"/>
    <dgm:cxn modelId="{80CFFCDC-7D41-4A92-8A5D-5FFE075B4B5A}" srcId="{DD3851D7-BFA3-4FB1-A5D2-98AE13D06F73}" destId="{2831FA2F-3A92-4702-BC7D-66370E4D1022}" srcOrd="0" destOrd="0" parTransId="{71B5391A-AB2D-428B-B20D-10E42F2EDE5C}" sibTransId="{A058B1E1-389A-4BB6-8DB2-58C8995DE902}"/>
    <dgm:cxn modelId="{FF1EB9F3-BF8E-499B-9A13-EE843AA2F460}" srcId="{9708848F-C9CE-4D74-9190-630309F49D95}" destId="{DD3851D7-BFA3-4FB1-A5D2-98AE13D06F73}" srcOrd="0" destOrd="0" parTransId="{2F88FE17-272B-4D40-BF19-B6A9C3BF5E9F}" sibTransId="{2E31206A-677E-4908-825E-1BF7A027B81F}"/>
    <dgm:cxn modelId="{D385F2FE-38C9-4D68-9237-653F0D4DAC69}" type="presOf" srcId="{610C41DF-D95A-4301-82E3-955F59B61A88}" destId="{65D18E32-9DAC-46D9-9775-F3ACB19907A4}" srcOrd="0" destOrd="0" presId="urn:microsoft.com/office/officeart/2008/layout/LinedList"/>
    <dgm:cxn modelId="{B68D4497-E73C-44ED-9ED5-1513B5D6CED0}" type="presParOf" srcId="{EC3DBE68-687C-4A0B-8048-F13396624B56}" destId="{4B0602C3-8E6C-4422-8C94-4C6479502381}" srcOrd="0" destOrd="0" presId="urn:microsoft.com/office/officeart/2008/layout/LinedList"/>
    <dgm:cxn modelId="{F74393B0-B528-4280-9B47-C4F7B82158C6}" type="presParOf" srcId="{EC3DBE68-687C-4A0B-8048-F13396624B56}" destId="{F215CFC0-3FC5-4883-8793-E93121488459}" srcOrd="1" destOrd="0" presId="urn:microsoft.com/office/officeart/2008/layout/LinedList"/>
    <dgm:cxn modelId="{FB00D8A2-3533-48BD-9A04-A14EF99C07E9}" type="presParOf" srcId="{F215CFC0-3FC5-4883-8793-E93121488459}" destId="{56ED5FB7-78EA-41DC-9B6E-5E6FD4EAADB2}" srcOrd="0" destOrd="0" presId="urn:microsoft.com/office/officeart/2008/layout/LinedList"/>
    <dgm:cxn modelId="{976CCC6C-9C70-4965-A183-55772D8F824D}" type="presParOf" srcId="{F215CFC0-3FC5-4883-8793-E93121488459}" destId="{49F060FE-558F-41A2-B046-2F6B945BFB77}" srcOrd="1" destOrd="0" presId="urn:microsoft.com/office/officeart/2008/layout/LinedList"/>
    <dgm:cxn modelId="{34880D77-07E2-448E-B5B2-0A672294DEC5}" type="presParOf" srcId="{49F060FE-558F-41A2-B046-2F6B945BFB77}" destId="{AD811537-5280-4E93-BF40-A436BF14448E}" srcOrd="0" destOrd="0" presId="urn:microsoft.com/office/officeart/2008/layout/LinedList"/>
    <dgm:cxn modelId="{A12B8ED3-5625-4C69-B769-1ACFF172C311}" type="presParOf" srcId="{49F060FE-558F-41A2-B046-2F6B945BFB77}" destId="{A5D063DC-2811-4373-BEDF-35CC7B51CAC9}" srcOrd="1" destOrd="0" presId="urn:microsoft.com/office/officeart/2008/layout/LinedList"/>
    <dgm:cxn modelId="{3DB9E358-5861-4DED-9BBD-1676EEE328A5}" type="presParOf" srcId="{A5D063DC-2811-4373-BEDF-35CC7B51CAC9}" destId="{F5C23C2B-8DB9-4B21-AF43-1DB85C1E4D8C}" srcOrd="0" destOrd="0" presId="urn:microsoft.com/office/officeart/2008/layout/LinedList"/>
    <dgm:cxn modelId="{8043A5AB-99F9-48D4-8B09-512B7C652710}" type="presParOf" srcId="{A5D063DC-2811-4373-BEDF-35CC7B51CAC9}" destId="{C4B9FBE8-F8A1-447E-A808-6525BF49E70D}" srcOrd="1" destOrd="0" presId="urn:microsoft.com/office/officeart/2008/layout/LinedList"/>
    <dgm:cxn modelId="{116FD719-9767-4622-A2C9-289BD1279807}" type="presParOf" srcId="{A5D063DC-2811-4373-BEDF-35CC7B51CAC9}" destId="{250AD373-9CB1-4CB3-84FD-18697E3BB381}" srcOrd="2" destOrd="0" presId="urn:microsoft.com/office/officeart/2008/layout/LinedList"/>
    <dgm:cxn modelId="{E1EFF36C-CCDD-475A-A0AA-D8945EF5B3BF}" type="presParOf" srcId="{49F060FE-558F-41A2-B046-2F6B945BFB77}" destId="{5FDEE478-AFC2-456B-B39A-B86E6C60A12E}" srcOrd="2" destOrd="0" presId="urn:microsoft.com/office/officeart/2008/layout/LinedList"/>
    <dgm:cxn modelId="{125616D1-5E00-4456-AD04-27DA5A6692DD}" type="presParOf" srcId="{49F060FE-558F-41A2-B046-2F6B945BFB77}" destId="{5065C8CE-79A3-42B9-90F9-89B4B0F355AA}" srcOrd="3" destOrd="0" presId="urn:microsoft.com/office/officeart/2008/layout/LinedList"/>
    <dgm:cxn modelId="{86D967CB-D135-42FA-B248-0297C98531DF}" type="presParOf" srcId="{49F060FE-558F-41A2-B046-2F6B945BFB77}" destId="{421A84FC-1F55-4F07-A711-6B6C07AA97C8}" srcOrd="4" destOrd="0" presId="urn:microsoft.com/office/officeart/2008/layout/LinedList"/>
    <dgm:cxn modelId="{32FB16A4-6A57-42D3-9DAC-43BDDEF4AB11}" type="presParOf" srcId="{421A84FC-1F55-4F07-A711-6B6C07AA97C8}" destId="{F83DBC10-CDE2-4718-9168-B89320EA3F2A}" srcOrd="0" destOrd="0" presId="urn:microsoft.com/office/officeart/2008/layout/LinedList"/>
    <dgm:cxn modelId="{B71F3021-7061-451B-BC24-0A9F6F0D96B5}" type="presParOf" srcId="{421A84FC-1F55-4F07-A711-6B6C07AA97C8}" destId="{CD839FAC-8CFA-4F30-AE4F-390ABDB2E980}" srcOrd="1" destOrd="0" presId="urn:microsoft.com/office/officeart/2008/layout/LinedList"/>
    <dgm:cxn modelId="{047CE4AF-B823-42AF-B125-93BC1FF2AD9D}" type="presParOf" srcId="{421A84FC-1F55-4F07-A711-6B6C07AA97C8}" destId="{D89BB581-F6E9-45BF-B5D2-CA0EE80C7D74}" srcOrd="2" destOrd="0" presId="urn:microsoft.com/office/officeart/2008/layout/LinedList"/>
    <dgm:cxn modelId="{04ABF69A-7C19-43F7-B810-EB33786F408A}" type="presParOf" srcId="{49F060FE-558F-41A2-B046-2F6B945BFB77}" destId="{B98FC969-2842-4D27-8263-76239B83ACA9}" srcOrd="5" destOrd="0" presId="urn:microsoft.com/office/officeart/2008/layout/LinedList"/>
    <dgm:cxn modelId="{5E91B526-5563-487E-ADED-39B75568ED8C}" type="presParOf" srcId="{49F060FE-558F-41A2-B046-2F6B945BFB77}" destId="{61C8D698-6E16-4985-8BB4-7D35CD3EB076}" srcOrd="6" destOrd="0" presId="urn:microsoft.com/office/officeart/2008/layout/LinedList"/>
    <dgm:cxn modelId="{85F14910-7B21-45EF-BA08-12DB03490175}" type="presParOf" srcId="{EC3DBE68-687C-4A0B-8048-F13396624B56}" destId="{FE88A32F-E5C5-4D61-BB26-8BE9EE861225}" srcOrd="2" destOrd="0" presId="urn:microsoft.com/office/officeart/2008/layout/LinedList"/>
    <dgm:cxn modelId="{C5D3A5B0-B2C7-46FB-B20E-458D1D6196CC}" type="presParOf" srcId="{EC3DBE68-687C-4A0B-8048-F13396624B56}" destId="{8F12DED9-F7D4-4A97-8699-D7051A18D0E9}" srcOrd="3" destOrd="0" presId="urn:microsoft.com/office/officeart/2008/layout/LinedList"/>
    <dgm:cxn modelId="{E65CB207-347B-46A0-8222-0132B051A877}" type="presParOf" srcId="{8F12DED9-F7D4-4A97-8699-D7051A18D0E9}" destId="{65D18E32-9DAC-46D9-9775-F3ACB19907A4}" srcOrd="0" destOrd="0" presId="urn:microsoft.com/office/officeart/2008/layout/LinedList"/>
    <dgm:cxn modelId="{B0A3014E-946D-408C-BC1A-CAE891FE80A7}" type="presParOf" srcId="{8F12DED9-F7D4-4A97-8699-D7051A18D0E9}" destId="{6B9A7F45-ED9F-46E9-9A6B-47F0B5644CCD}" srcOrd="1" destOrd="0" presId="urn:microsoft.com/office/officeart/2008/layout/LinedList"/>
    <dgm:cxn modelId="{A87A1DE8-7C35-4116-976D-5318B4F107EA}" type="presParOf" srcId="{6B9A7F45-ED9F-46E9-9A6B-47F0B5644CCD}" destId="{17407480-FA4B-4DD0-9126-22410D8FCD0D}" srcOrd="0" destOrd="0" presId="urn:microsoft.com/office/officeart/2008/layout/LinedList"/>
    <dgm:cxn modelId="{66C340AC-2C67-4E2E-99B1-FD93E0F96B6A}" type="presParOf" srcId="{6B9A7F45-ED9F-46E9-9A6B-47F0B5644CCD}" destId="{3AEC2CA2-42DB-42F4-A57D-9FEEBD8DD51F}" srcOrd="1" destOrd="0" presId="urn:microsoft.com/office/officeart/2008/layout/LinedList"/>
    <dgm:cxn modelId="{C230C044-8ED6-49A5-A1F9-C3010D8B59FB}" type="presParOf" srcId="{3AEC2CA2-42DB-42F4-A57D-9FEEBD8DD51F}" destId="{B2937FEB-76CD-424F-A09B-8B734375A3E5}" srcOrd="0" destOrd="0" presId="urn:microsoft.com/office/officeart/2008/layout/LinedList"/>
    <dgm:cxn modelId="{0525B456-5DEF-423C-9A15-6AD2987F0F42}" type="presParOf" srcId="{3AEC2CA2-42DB-42F4-A57D-9FEEBD8DD51F}" destId="{3B37426B-6570-418F-8063-C2B7E0577A24}" srcOrd="1" destOrd="0" presId="urn:microsoft.com/office/officeart/2008/layout/LinedList"/>
    <dgm:cxn modelId="{E0A8259D-021E-4B86-A903-C8F9782DB857}" type="presParOf" srcId="{3AEC2CA2-42DB-42F4-A57D-9FEEBD8DD51F}" destId="{67E57DDA-E9C4-47DD-8044-AFDF9B615ED1}" srcOrd="2" destOrd="0" presId="urn:microsoft.com/office/officeart/2008/layout/LinedList"/>
    <dgm:cxn modelId="{44C4DA2D-4E48-4EEB-9055-06379610DFF7}" type="presParOf" srcId="{6B9A7F45-ED9F-46E9-9A6B-47F0B5644CCD}" destId="{3DE54B4B-BD65-485C-8AC5-C7C93D9721CB}" srcOrd="2" destOrd="0" presId="urn:microsoft.com/office/officeart/2008/layout/LinedList"/>
    <dgm:cxn modelId="{20CA294E-C178-48FF-A3AF-9BA0D3C05226}" type="presParOf" srcId="{6B9A7F45-ED9F-46E9-9A6B-47F0B5644CCD}" destId="{43438904-4440-4550-BBFA-92B7E28870D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3FC02-7DFB-4FF7-B99B-1C55B2F38758}">
      <dsp:nvSpPr>
        <dsp:cNvPr id="0" name=""/>
        <dsp:cNvSpPr/>
      </dsp:nvSpPr>
      <dsp:spPr>
        <a:xfrm>
          <a:off x="0" y="0"/>
          <a:ext cx="184852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8C512-7F18-4975-8E6B-65BC3348F508}">
      <dsp:nvSpPr>
        <dsp:cNvPr id="0" name=""/>
        <dsp:cNvSpPr/>
      </dsp:nvSpPr>
      <dsp:spPr>
        <a:xfrm>
          <a:off x="0" y="0"/>
          <a:ext cx="5142418" cy="17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0" b="1" i="0" kern="1200" baseline="0" dirty="0">
              <a:solidFill>
                <a:srgbClr val="D8AD65"/>
              </a:solidFill>
            </a:rPr>
            <a:t>Tarım ve Gıda Sektöründe;</a:t>
          </a:r>
          <a:endParaRPr lang="tr-TR" sz="5000" kern="1200" dirty="0">
            <a:solidFill>
              <a:srgbClr val="D8AD65"/>
            </a:solidFill>
          </a:endParaRPr>
        </a:p>
      </dsp:txBody>
      <dsp:txXfrm>
        <a:off x="0" y="0"/>
        <a:ext cx="5142418" cy="1726934"/>
      </dsp:txXfrm>
    </dsp:sp>
    <dsp:sp modelId="{2E60A976-F43E-4175-B20D-9664630C62F5}">
      <dsp:nvSpPr>
        <dsp:cNvPr id="0" name=""/>
        <dsp:cNvSpPr/>
      </dsp:nvSpPr>
      <dsp:spPr>
        <a:xfrm>
          <a:off x="5392347" y="37607"/>
          <a:ext cx="13079649" cy="752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i="0" kern="1200" baseline="0" dirty="0">
              <a:solidFill>
                <a:srgbClr val="D8AD65"/>
              </a:solidFill>
            </a:rPr>
            <a:t>TURQUALITY ® kapsamında 33 Marka, 40 UR-GE Projesi</a:t>
          </a:r>
          <a:endParaRPr lang="tr-TR" sz="3100" kern="1200" dirty="0">
            <a:solidFill>
              <a:srgbClr val="D8AD65"/>
            </a:solidFill>
          </a:endParaRPr>
        </a:p>
      </dsp:txBody>
      <dsp:txXfrm>
        <a:off x="5392347" y="37607"/>
        <a:ext cx="13079649" cy="752149"/>
      </dsp:txXfrm>
    </dsp:sp>
    <dsp:sp modelId="{7B8397EA-442F-4765-A0F3-83E126F7C673}">
      <dsp:nvSpPr>
        <dsp:cNvPr id="0" name=""/>
        <dsp:cNvSpPr/>
      </dsp:nvSpPr>
      <dsp:spPr>
        <a:xfrm>
          <a:off x="5142418" y="789756"/>
          <a:ext cx="13329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88EA3-A2DF-48E1-9E82-855DB6F04D4C}">
      <dsp:nvSpPr>
        <dsp:cNvPr id="0" name=""/>
        <dsp:cNvSpPr/>
      </dsp:nvSpPr>
      <dsp:spPr>
        <a:xfrm>
          <a:off x="5392347" y="827363"/>
          <a:ext cx="13079649" cy="752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i="0" kern="1200" baseline="0" dirty="0">
              <a:solidFill>
                <a:srgbClr val="D8AD65"/>
              </a:solidFill>
            </a:rPr>
            <a:t>13 adet TURQUALITY ® Tanıtım Projesi </a:t>
          </a:r>
          <a:endParaRPr lang="tr-TR" sz="3100" kern="1200" dirty="0">
            <a:solidFill>
              <a:srgbClr val="D8AD65"/>
            </a:solidFill>
          </a:endParaRPr>
        </a:p>
      </dsp:txBody>
      <dsp:txXfrm>
        <a:off x="5392347" y="827363"/>
        <a:ext cx="13079649" cy="752149"/>
      </dsp:txXfrm>
    </dsp:sp>
    <dsp:sp modelId="{9C64357C-FE43-4DEC-A7FC-D12ECD00DD96}">
      <dsp:nvSpPr>
        <dsp:cNvPr id="0" name=""/>
        <dsp:cNvSpPr/>
      </dsp:nvSpPr>
      <dsp:spPr>
        <a:xfrm>
          <a:off x="5142418" y="1579513"/>
          <a:ext cx="13329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B49C0-3489-40E0-99A5-C42DA95B4487}">
      <dsp:nvSpPr>
        <dsp:cNvPr id="0" name=""/>
        <dsp:cNvSpPr/>
      </dsp:nvSpPr>
      <dsp:spPr>
        <a:xfrm>
          <a:off x="5392347" y="1617120"/>
          <a:ext cx="13079649" cy="752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kern="1200" dirty="0">
              <a:solidFill>
                <a:srgbClr val="D7AD65"/>
              </a:solidFill>
            </a:rPr>
            <a:t>2024 yılında 12 adet </a:t>
          </a:r>
          <a:r>
            <a:rPr lang="tr-TR" sz="3100" b="1" kern="1200" dirty="0" err="1">
              <a:solidFill>
                <a:srgbClr val="D7AD65"/>
              </a:solidFill>
            </a:rPr>
            <a:t>sektörel</a:t>
          </a:r>
          <a:r>
            <a:rPr lang="tr-TR" sz="3100" b="1" kern="1200" dirty="0">
              <a:solidFill>
                <a:srgbClr val="D7AD65"/>
              </a:solidFill>
            </a:rPr>
            <a:t> nitelikli ticaret ve alım heyeti programı</a:t>
          </a:r>
          <a:endParaRPr lang="tr-TR" sz="3100" kern="1200" dirty="0">
            <a:solidFill>
              <a:srgbClr val="D8AD65"/>
            </a:solidFill>
          </a:endParaRPr>
        </a:p>
      </dsp:txBody>
      <dsp:txXfrm>
        <a:off x="5392347" y="1617120"/>
        <a:ext cx="13079649" cy="752149"/>
      </dsp:txXfrm>
    </dsp:sp>
    <dsp:sp modelId="{E208C831-2E39-4917-9DC1-C868FDD9A21B}">
      <dsp:nvSpPr>
        <dsp:cNvPr id="0" name=""/>
        <dsp:cNvSpPr/>
      </dsp:nvSpPr>
      <dsp:spPr>
        <a:xfrm>
          <a:off x="5142418" y="2369269"/>
          <a:ext cx="13329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DBB40-B002-48E0-82E2-F89A12C8DFB0}">
      <dsp:nvSpPr>
        <dsp:cNvPr id="0" name=""/>
        <dsp:cNvSpPr/>
      </dsp:nvSpPr>
      <dsp:spPr>
        <a:xfrm>
          <a:off x="0" y="882"/>
          <a:ext cx="113421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85495-CE59-4917-B099-47669F576AEA}">
      <dsp:nvSpPr>
        <dsp:cNvPr id="0" name=""/>
        <dsp:cNvSpPr/>
      </dsp:nvSpPr>
      <dsp:spPr>
        <a:xfrm>
          <a:off x="0" y="882"/>
          <a:ext cx="2268439" cy="60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>
              <a:solidFill>
                <a:srgbClr val="D8AD65"/>
              </a:solidFill>
            </a:rPr>
            <a:t>2024</a:t>
          </a:r>
          <a:endParaRPr lang="tr-TR" sz="2800" kern="1200">
            <a:solidFill>
              <a:srgbClr val="D8AD65"/>
            </a:solidFill>
          </a:endParaRPr>
        </a:p>
      </dsp:txBody>
      <dsp:txXfrm>
        <a:off x="0" y="882"/>
        <a:ext cx="2268439" cy="601764"/>
      </dsp:txXfrm>
    </dsp:sp>
    <dsp:sp modelId="{9BFF7B6F-571E-44D6-90CB-DE3068E6E9A2}">
      <dsp:nvSpPr>
        <dsp:cNvPr id="0" name=""/>
        <dsp:cNvSpPr/>
      </dsp:nvSpPr>
      <dsp:spPr>
        <a:xfrm>
          <a:off x="2438572" y="28208"/>
          <a:ext cx="8903624" cy="546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baseline="0" dirty="0">
              <a:solidFill>
                <a:srgbClr val="D8AD65"/>
              </a:solidFill>
            </a:rPr>
            <a:t>142 bireysel katılımlı </a:t>
          </a:r>
          <a:r>
            <a:rPr lang="tr-TR" sz="2000" b="1" i="0" kern="1200" baseline="0" dirty="0" err="1">
              <a:solidFill>
                <a:srgbClr val="D8AD65"/>
              </a:solidFill>
            </a:rPr>
            <a:t>sektörel</a:t>
          </a:r>
          <a:r>
            <a:rPr lang="tr-TR" sz="2000" b="1" i="0" kern="1200" baseline="0" dirty="0">
              <a:solidFill>
                <a:srgbClr val="D8AD65"/>
              </a:solidFill>
            </a:rPr>
            <a:t> fuar, 53 adet milli katılım organizasyonu</a:t>
          </a:r>
          <a:endParaRPr lang="tr-TR" sz="2000" kern="1200" dirty="0">
            <a:solidFill>
              <a:srgbClr val="D8AD65"/>
            </a:solidFill>
          </a:endParaRPr>
        </a:p>
      </dsp:txBody>
      <dsp:txXfrm>
        <a:off x="2438572" y="28208"/>
        <a:ext cx="8903624" cy="546524"/>
      </dsp:txXfrm>
    </dsp:sp>
    <dsp:sp modelId="{57B641D6-DA9A-49D3-96FF-6B40C97C14FF}">
      <dsp:nvSpPr>
        <dsp:cNvPr id="0" name=""/>
        <dsp:cNvSpPr/>
      </dsp:nvSpPr>
      <dsp:spPr>
        <a:xfrm>
          <a:off x="2268439" y="574733"/>
          <a:ext cx="90737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A0AC0-5DED-4DED-A8F5-18DCE0E0FCF4}">
      <dsp:nvSpPr>
        <dsp:cNvPr id="0" name=""/>
        <dsp:cNvSpPr/>
      </dsp:nvSpPr>
      <dsp:spPr>
        <a:xfrm>
          <a:off x="0" y="602647"/>
          <a:ext cx="113421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D4653-A855-4287-91FA-86A42B17F8B9}">
      <dsp:nvSpPr>
        <dsp:cNvPr id="0" name=""/>
        <dsp:cNvSpPr/>
      </dsp:nvSpPr>
      <dsp:spPr>
        <a:xfrm>
          <a:off x="0" y="602647"/>
          <a:ext cx="2268439" cy="60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>
              <a:solidFill>
                <a:srgbClr val="D8AD65"/>
              </a:solidFill>
            </a:rPr>
            <a:t>2025</a:t>
          </a:r>
          <a:endParaRPr lang="tr-TR" sz="2800" kern="1200">
            <a:solidFill>
              <a:srgbClr val="D8AD65"/>
            </a:solidFill>
          </a:endParaRPr>
        </a:p>
      </dsp:txBody>
      <dsp:txXfrm>
        <a:off x="0" y="602647"/>
        <a:ext cx="2268439" cy="601764"/>
      </dsp:txXfrm>
    </dsp:sp>
    <dsp:sp modelId="{0797C3D1-0B32-49E3-940E-A85D12D31A3B}">
      <dsp:nvSpPr>
        <dsp:cNvPr id="0" name=""/>
        <dsp:cNvSpPr/>
      </dsp:nvSpPr>
      <dsp:spPr>
        <a:xfrm>
          <a:off x="2438572" y="648363"/>
          <a:ext cx="8903624" cy="546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baseline="0" dirty="0">
              <a:solidFill>
                <a:srgbClr val="D8AD65"/>
              </a:solidFill>
            </a:rPr>
            <a:t>129 bireysel katılımlı </a:t>
          </a:r>
          <a:r>
            <a:rPr lang="tr-TR" sz="2000" b="1" i="0" kern="1200" baseline="0" dirty="0" err="1">
              <a:solidFill>
                <a:srgbClr val="D8AD65"/>
              </a:solidFill>
            </a:rPr>
            <a:t>sektörel</a:t>
          </a:r>
          <a:r>
            <a:rPr lang="tr-TR" sz="2000" b="1" i="0" kern="1200" baseline="0" dirty="0">
              <a:solidFill>
                <a:srgbClr val="D8AD65"/>
              </a:solidFill>
            </a:rPr>
            <a:t> fuar, 33 adet milli katılım organizasyonu</a:t>
          </a:r>
          <a:endParaRPr lang="tr-TR" sz="2000" kern="1200" dirty="0">
            <a:solidFill>
              <a:srgbClr val="D8AD65"/>
            </a:solidFill>
          </a:endParaRPr>
        </a:p>
      </dsp:txBody>
      <dsp:txXfrm>
        <a:off x="2438572" y="648363"/>
        <a:ext cx="8903624" cy="546524"/>
      </dsp:txXfrm>
    </dsp:sp>
    <dsp:sp modelId="{652243A0-C3E7-4A1C-8340-3A5429660108}">
      <dsp:nvSpPr>
        <dsp:cNvPr id="0" name=""/>
        <dsp:cNvSpPr/>
      </dsp:nvSpPr>
      <dsp:spPr>
        <a:xfrm>
          <a:off x="2268439" y="1176497"/>
          <a:ext cx="90737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26785-5B93-48CB-9E77-7E6B666D0E75}">
      <dsp:nvSpPr>
        <dsp:cNvPr id="0" name=""/>
        <dsp:cNvSpPr/>
      </dsp:nvSpPr>
      <dsp:spPr>
        <a:xfrm>
          <a:off x="0" y="1204411"/>
          <a:ext cx="113421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68781-C0A2-4B28-9EDE-B24D9445FCB2}">
      <dsp:nvSpPr>
        <dsp:cNvPr id="0" name=""/>
        <dsp:cNvSpPr/>
      </dsp:nvSpPr>
      <dsp:spPr>
        <a:xfrm>
          <a:off x="0" y="1204411"/>
          <a:ext cx="2268439" cy="60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800" kern="1200">
            <a:solidFill>
              <a:srgbClr val="D8AD65"/>
            </a:solidFill>
          </a:endParaRPr>
        </a:p>
      </dsp:txBody>
      <dsp:txXfrm>
        <a:off x="0" y="1204411"/>
        <a:ext cx="2268439" cy="601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1B79A-1DC7-4622-BB2F-7BCD3D1152E6}">
      <dsp:nvSpPr>
        <dsp:cNvPr id="0" name=""/>
        <dsp:cNvSpPr/>
      </dsp:nvSpPr>
      <dsp:spPr>
        <a:xfrm>
          <a:off x="838274" y="410"/>
          <a:ext cx="2615959" cy="1569575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0" kern="1200" baseline="0"/>
            <a:t>MÜSİAD EXPO</a:t>
          </a:r>
          <a:endParaRPr lang="tr-TR" sz="2400" kern="1200"/>
        </a:p>
      </dsp:txBody>
      <dsp:txXfrm>
        <a:off x="838274" y="410"/>
        <a:ext cx="2615959" cy="1569575"/>
      </dsp:txXfrm>
    </dsp:sp>
    <dsp:sp modelId="{A553B6CF-1E13-475F-BE31-DD87F1C406FF}">
      <dsp:nvSpPr>
        <dsp:cNvPr id="0" name=""/>
        <dsp:cNvSpPr/>
      </dsp:nvSpPr>
      <dsp:spPr>
        <a:xfrm>
          <a:off x="3715829" y="410"/>
          <a:ext cx="2615959" cy="1569575"/>
        </a:xfrm>
        <a:prstGeom prst="rect">
          <a:avLst/>
        </a:prstGeom>
        <a:solidFill>
          <a:schemeClr val="accent4">
            <a:shade val="50000"/>
            <a:hueOff val="-89465"/>
            <a:satOff val="8758"/>
            <a:lumOff val="120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0" kern="1200" baseline="0"/>
            <a:t>WORLDFOOD</a:t>
          </a:r>
          <a:endParaRPr lang="tr-TR" sz="2400" kern="1200"/>
        </a:p>
      </dsp:txBody>
      <dsp:txXfrm>
        <a:off x="3715829" y="410"/>
        <a:ext cx="2615959" cy="1569575"/>
      </dsp:txXfrm>
    </dsp:sp>
    <dsp:sp modelId="{2B202A49-381E-4EBA-95DC-2967D8F03659}">
      <dsp:nvSpPr>
        <dsp:cNvPr id="0" name=""/>
        <dsp:cNvSpPr/>
      </dsp:nvSpPr>
      <dsp:spPr>
        <a:xfrm>
          <a:off x="6593384" y="410"/>
          <a:ext cx="2615959" cy="1569575"/>
        </a:xfrm>
        <a:prstGeom prst="rect">
          <a:avLst/>
        </a:prstGeom>
        <a:solidFill>
          <a:schemeClr val="accent4">
            <a:shade val="50000"/>
            <a:hueOff val="-178930"/>
            <a:satOff val="17516"/>
            <a:lumOff val="241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0" kern="1200" baseline="0"/>
            <a:t>F İSTANBUL</a:t>
          </a:r>
          <a:endParaRPr lang="tr-TR" sz="2400" kern="1200"/>
        </a:p>
      </dsp:txBody>
      <dsp:txXfrm>
        <a:off x="6593384" y="410"/>
        <a:ext cx="2615959" cy="1569575"/>
      </dsp:txXfrm>
    </dsp:sp>
    <dsp:sp modelId="{3A10FC8E-D3FD-4C6B-A8DD-9A4D80147EF9}">
      <dsp:nvSpPr>
        <dsp:cNvPr id="0" name=""/>
        <dsp:cNvSpPr/>
      </dsp:nvSpPr>
      <dsp:spPr>
        <a:xfrm>
          <a:off x="9470940" y="410"/>
          <a:ext cx="2615959" cy="1569575"/>
        </a:xfrm>
        <a:prstGeom prst="rect">
          <a:avLst/>
        </a:prstGeom>
        <a:solidFill>
          <a:schemeClr val="accent4">
            <a:shade val="50000"/>
            <a:hueOff val="-268395"/>
            <a:satOff val="26274"/>
            <a:lumOff val="362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0" kern="1200" baseline="0"/>
            <a:t>ULUSLARARASI HELAL EXPO</a:t>
          </a:r>
          <a:endParaRPr lang="tr-TR" sz="2400" kern="1200"/>
        </a:p>
      </dsp:txBody>
      <dsp:txXfrm>
        <a:off x="9470940" y="410"/>
        <a:ext cx="2615959" cy="1569575"/>
      </dsp:txXfrm>
    </dsp:sp>
    <dsp:sp modelId="{8D15E9A1-72AB-4822-9425-C5B8A5F5D7D5}">
      <dsp:nvSpPr>
        <dsp:cNvPr id="0" name=""/>
        <dsp:cNvSpPr/>
      </dsp:nvSpPr>
      <dsp:spPr>
        <a:xfrm>
          <a:off x="2277052" y="1831581"/>
          <a:ext cx="2615959" cy="1569575"/>
        </a:xfrm>
        <a:prstGeom prst="rect">
          <a:avLst/>
        </a:prstGeom>
        <a:solidFill>
          <a:schemeClr val="accent4">
            <a:shade val="50000"/>
            <a:hueOff val="-268395"/>
            <a:satOff val="26274"/>
            <a:lumOff val="362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0" kern="1200" baseline="0"/>
            <a:t>AGROEXPO</a:t>
          </a:r>
          <a:endParaRPr lang="tr-TR" sz="2400" kern="1200"/>
        </a:p>
      </dsp:txBody>
      <dsp:txXfrm>
        <a:off x="2277052" y="1831581"/>
        <a:ext cx="2615959" cy="1569575"/>
      </dsp:txXfrm>
    </dsp:sp>
    <dsp:sp modelId="{8738944B-1D5B-4EF8-B4CC-AD56CF670147}">
      <dsp:nvSpPr>
        <dsp:cNvPr id="0" name=""/>
        <dsp:cNvSpPr/>
      </dsp:nvSpPr>
      <dsp:spPr>
        <a:xfrm>
          <a:off x="5154607" y="1831581"/>
          <a:ext cx="2615959" cy="1569575"/>
        </a:xfrm>
        <a:prstGeom prst="rect">
          <a:avLst/>
        </a:prstGeom>
        <a:solidFill>
          <a:schemeClr val="accent4">
            <a:shade val="50000"/>
            <a:hueOff val="-178930"/>
            <a:satOff val="17516"/>
            <a:lumOff val="241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0" kern="1200" baseline="0" dirty="0"/>
            <a:t>GROWTECH </a:t>
          </a:r>
          <a:endParaRPr lang="tr-TR" sz="2400" kern="1200" dirty="0"/>
        </a:p>
      </dsp:txBody>
      <dsp:txXfrm>
        <a:off x="5154607" y="1831581"/>
        <a:ext cx="2615959" cy="1569575"/>
      </dsp:txXfrm>
    </dsp:sp>
    <dsp:sp modelId="{B0620666-DB26-4BA9-9B33-6267F8F0F99E}">
      <dsp:nvSpPr>
        <dsp:cNvPr id="0" name=""/>
        <dsp:cNvSpPr/>
      </dsp:nvSpPr>
      <dsp:spPr>
        <a:xfrm>
          <a:off x="8032162" y="1831581"/>
          <a:ext cx="2615959" cy="1569575"/>
        </a:xfrm>
        <a:prstGeom prst="rect">
          <a:avLst/>
        </a:prstGeom>
        <a:solidFill>
          <a:schemeClr val="accent4">
            <a:shade val="50000"/>
            <a:hueOff val="-89465"/>
            <a:satOff val="8758"/>
            <a:lumOff val="120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İDMA</a:t>
          </a:r>
        </a:p>
      </dsp:txBody>
      <dsp:txXfrm>
        <a:off x="8032162" y="1831581"/>
        <a:ext cx="2615959" cy="1569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E0E38-6A9B-435A-901B-117965B02557}">
      <dsp:nvSpPr>
        <dsp:cNvPr id="0" name=""/>
        <dsp:cNvSpPr/>
      </dsp:nvSpPr>
      <dsp:spPr>
        <a:xfrm>
          <a:off x="0" y="32902"/>
          <a:ext cx="14996671" cy="1312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1" i="0" kern="1200" baseline="0" dirty="0"/>
            <a:t>2023-2024 yılları arasında gıda sektöründe yer alan 37 şirketin birim kira giderleri desteklenmiştir.  </a:t>
          </a:r>
          <a:endParaRPr lang="tr-TR" sz="3400" kern="1200" dirty="0"/>
        </a:p>
      </dsp:txBody>
      <dsp:txXfrm>
        <a:off x="64083" y="96985"/>
        <a:ext cx="14868505" cy="1184574"/>
      </dsp:txXfrm>
    </dsp:sp>
    <dsp:sp modelId="{C7564549-A4E7-4D16-813A-9B62C87039FF}">
      <dsp:nvSpPr>
        <dsp:cNvPr id="0" name=""/>
        <dsp:cNvSpPr/>
      </dsp:nvSpPr>
      <dsp:spPr>
        <a:xfrm>
          <a:off x="0" y="1443562"/>
          <a:ext cx="14996671" cy="1312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1" kern="1200" dirty="0"/>
            <a:t>7’si tarım ve gıda sektörü olmak üzere Almanya’da faaliyet gösteren 82 şirketin birim kira giderleri desteklenmiştir. </a:t>
          </a:r>
        </a:p>
      </dsp:txBody>
      <dsp:txXfrm>
        <a:off x="64083" y="1507645"/>
        <a:ext cx="14868505" cy="1184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602C3-8E6C-4422-8C94-4C6479502381}">
      <dsp:nvSpPr>
        <dsp:cNvPr id="0" name=""/>
        <dsp:cNvSpPr/>
      </dsp:nvSpPr>
      <dsp:spPr>
        <a:xfrm>
          <a:off x="0" y="0"/>
          <a:ext cx="17811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D5FB7-78EA-41DC-9B6E-5E6FD4EAADB2}">
      <dsp:nvSpPr>
        <dsp:cNvPr id="0" name=""/>
        <dsp:cNvSpPr/>
      </dsp:nvSpPr>
      <dsp:spPr>
        <a:xfrm>
          <a:off x="0" y="0"/>
          <a:ext cx="3562268" cy="961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 dirty="0">
              <a:solidFill>
                <a:srgbClr val="FF0000"/>
              </a:solidFill>
            </a:rPr>
            <a:t>DESTEK SÜRESİ: 	</a:t>
          </a:r>
          <a:endParaRPr lang="tr-TR" sz="2800" kern="1200" dirty="0">
            <a:solidFill>
              <a:srgbClr val="FF0000"/>
            </a:solidFill>
          </a:endParaRPr>
        </a:p>
      </dsp:txBody>
      <dsp:txXfrm>
        <a:off x="0" y="0"/>
        <a:ext cx="3562268" cy="961337"/>
      </dsp:txXfrm>
    </dsp:sp>
    <dsp:sp modelId="{C4B9FBE8-F8A1-447E-A808-6525BF49E70D}">
      <dsp:nvSpPr>
        <dsp:cNvPr id="0" name=""/>
        <dsp:cNvSpPr/>
      </dsp:nvSpPr>
      <dsp:spPr>
        <a:xfrm>
          <a:off x="3829438" y="22343"/>
          <a:ext cx="13981903" cy="44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 dirty="0">
              <a:solidFill>
                <a:srgbClr val="FF0000"/>
              </a:solidFill>
            </a:rPr>
            <a:t>Marka Programı	              4 yıl </a:t>
          </a:r>
          <a:endParaRPr lang="tr-TR" sz="2800" kern="1200" dirty="0">
            <a:solidFill>
              <a:srgbClr val="FF0000"/>
            </a:solidFill>
          </a:endParaRPr>
        </a:p>
      </dsp:txBody>
      <dsp:txXfrm>
        <a:off x="3829438" y="22343"/>
        <a:ext cx="13981903" cy="446871"/>
      </dsp:txXfrm>
    </dsp:sp>
    <dsp:sp modelId="{5FDEE478-AFC2-456B-B39A-B86E6C60A12E}">
      <dsp:nvSpPr>
        <dsp:cNvPr id="0" name=""/>
        <dsp:cNvSpPr/>
      </dsp:nvSpPr>
      <dsp:spPr>
        <a:xfrm>
          <a:off x="3562268" y="469215"/>
          <a:ext cx="142490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39FAC-8CFA-4F30-AE4F-390ABDB2E980}">
      <dsp:nvSpPr>
        <dsp:cNvPr id="0" name=""/>
        <dsp:cNvSpPr/>
      </dsp:nvSpPr>
      <dsp:spPr>
        <a:xfrm>
          <a:off x="3829438" y="491558"/>
          <a:ext cx="13981903" cy="44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 dirty="0">
              <a:solidFill>
                <a:srgbClr val="FF0000"/>
              </a:solidFill>
            </a:rPr>
            <a:t>TURQUALITY® Programı	 Programda kaldığı süre boyunca</a:t>
          </a:r>
          <a:endParaRPr lang="tr-TR" sz="2800" kern="1200" dirty="0">
            <a:solidFill>
              <a:srgbClr val="FF0000"/>
            </a:solidFill>
          </a:endParaRPr>
        </a:p>
      </dsp:txBody>
      <dsp:txXfrm>
        <a:off x="3829438" y="491558"/>
        <a:ext cx="13981903" cy="446871"/>
      </dsp:txXfrm>
    </dsp:sp>
    <dsp:sp modelId="{B98FC969-2842-4D27-8263-76239B83ACA9}">
      <dsp:nvSpPr>
        <dsp:cNvPr id="0" name=""/>
        <dsp:cNvSpPr/>
      </dsp:nvSpPr>
      <dsp:spPr>
        <a:xfrm>
          <a:off x="3562268" y="938430"/>
          <a:ext cx="142490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8A32F-E5C5-4D61-BB26-8BE9EE861225}">
      <dsp:nvSpPr>
        <dsp:cNvPr id="0" name=""/>
        <dsp:cNvSpPr/>
      </dsp:nvSpPr>
      <dsp:spPr>
        <a:xfrm>
          <a:off x="0" y="961337"/>
          <a:ext cx="17811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18E32-9DAC-46D9-9775-F3ACB19907A4}">
      <dsp:nvSpPr>
        <dsp:cNvPr id="0" name=""/>
        <dsp:cNvSpPr/>
      </dsp:nvSpPr>
      <dsp:spPr>
        <a:xfrm>
          <a:off x="0" y="961337"/>
          <a:ext cx="3562268" cy="961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 dirty="0">
              <a:solidFill>
                <a:srgbClr val="FF0000"/>
              </a:solidFill>
            </a:rPr>
            <a:t>DESTEK ORANI	</a:t>
          </a:r>
          <a:endParaRPr lang="tr-TR" sz="2800" kern="1200" dirty="0">
            <a:solidFill>
              <a:srgbClr val="FF0000"/>
            </a:solidFill>
          </a:endParaRPr>
        </a:p>
      </dsp:txBody>
      <dsp:txXfrm>
        <a:off x="0" y="961337"/>
        <a:ext cx="3562268" cy="961337"/>
      </dsp:txXfrm>
    </dsp:sp>
    <dsp:sp modelId="{3B37426B-6570-418F-8063-C2B7E0577A24}">
      <dsp:nvSpPr>
        <dsp:cNvPr id="0" name=""/>
        <dsp:cNvSpPr/>
      </dsp:nvSpPr>
      <dsp:spPr>
        <a:xfrm>
          <a:off x="3829438" y="1004991"/>
          <a:ext cx="13981903" cy="87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>
              <a:solidFill>
                <a:srgbClr val="FF0000"/>
              </a:solidFill>
            </a:rPr>
            <a:t>%</a:t>
          </a:r>
          <a:r>
            <a:rPr lang="tr-TR" sz="2800" b="1" i="0" kern="1200" baseline="0" dirty="0">
              <a:solidFill>
                <a:srgbClr val="FF0000"/>
              </a:solidFill>
            </a:rPr>
            <a:t>50</a:t>
          </a:r>
          <a:endParaRPr lang="tr-TR" sz="2800" kern="1200" dirty="0">
            <a:solidFill>
              <a:srgbClr val="FF0000"/>
            </a:solidFill>
          </a:endParaRPr>
        </a:p>
      </dsp:txBody>
      <dsp:txXfrm>
        <a:off x="3829438" y="1004991"/>
        <a:ext cx="13981903" cy="873089"/>
      </dsp:txXfrm>
    </dsp:sp>
    <dsp:sp modelId="{3DE54B4B-BD65-485C-8AC5-C7C93D9721CB}">
      <dsp:nvSpPr>
        <dsp:cNvPr id="0" name=""/>
        <dsp:cNvSpPr/>
      </dsp:nvSpPr>
      <dsp:spPr>
        <a:xfrm>
          <a:off x="3562268" y="1878081"/>
          <a:ext cx="142490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325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700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371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04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959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245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780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69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106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917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917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817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5737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24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hasCustomPrompt="1"/>
          </p:nvPr>
        </p:nvSpPr>
        <p:spPr>
          <a:xfrm>
            <a:off x="1139246" y="503677"/>
            <a:ext cx="22825544" cy="857698"/>
          </a:xfrm>
          <a:prstGeom prst="rect">
            <a:avLst/>
          </a:prstGeom>
        </p:spPr>
        <p:txBody>
          <a:bodyPr anchor="ctr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tr-TR" sz="5600" b="1" i="0" u="none" strike="noStrike" kern="1200" cap="none" spc="0" normalizeH="0" baseline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1"/>
          </p:nvPr>
        </p:nvSpPr>
        <p:spPr>
          <a:xfrm>
            <a:off x="1139246" y="2396390"/>
            <a:ext cx="22825544" cy="10165928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40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rgbClr val="002060"/>
                </a:solidFill>
                <a:latin typeface="Myriad Pro" panose="020B0503030403020204" pitchFamily="34" charset="0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solidFill>
                  <a:srgbClr val="002060"/>
                </a:solidFill>
                <a:latin typeface="Myriad Pro" panose="020B0503030403020204" pitchFamily="34" charset="0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solidFill>
                  <a:srgbClr val="002060"/>
                </a:solidFill>
                <a:latin typeface="Myriad Pro" panose="020B0503030403020204" pitchFamily="34" charset="0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solidFill>
                  <a:srgbClr val="00206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318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ideo" Target="../media/media1.mp4"/><Relationship Id="rId3" Type="http://schemas.openxmlformats.org/officeDocument/2006/relationships/slideLayout" Target="../slideLayouts/slideLayout3.xml"/><Relationship Id="rId7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-blue-frame-of-moving-dots-and-lines-2022-01-30-02-32-12-utc.mp4" descr="a-blue-frame-of-moving-dots-and-lines-2022-01-30-02-32-12-utc.mp4"/>
          <p:cNvPicPr>
            <a:picLocks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9210" y="-50182"/>
            <a:ext cx="24562420" cy="138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97083" y="3896907"/>
            <a:ext cx="15189832" cy="32135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93520" y="7110477"/>
            <a:ext cx="15189828" cy="13170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3229" y="11126150"/>
            <a:ext cx="308902" cy="293153"/>
          </a:xfrm>
          <a:prstGeom prst="rect">
            <a:avLst/>
          </a:prstGeom>
          <a:ln w="3175">
            <a:miter lim="400000"/>
          </a:ln>
        </p:spPr>
        <p:txBody>
          <a:bodyPr wrap="none" lIns="35120" tIns="35120" rIns="35120" bIns="35120" anchor="b">
            <a:spAutoFit/>
          </a:bodyPr>
          <a:lstStyle>
            <a:lvl1pPr defTabSz="584200">
              <a:defRPr sz="16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4.png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diagramDrawing" Target="../diagrams/drawing2.xml"/><Relationship Id="rId5" Type="http://schemas.openxmlformats.org/officeDocument/2006/relationships/image" Target="../media/image2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4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6" y="61322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0161" y="61322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pic>
        <p:nvPicPr>
          <p:cNvPr id="37" name="Ticaret Bakanlığı Logo Altın Ortalı Kullanım TR.png" descr="Ticaret Bakanlığı Logo Altın Ortalı Kullanım T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154" y="994225"/>
            <a:ext cx="5957725" cy="3325508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pic>
        <p:nvPicPr>
          <p:cNvPr id="39" name="Shape Shape" descr="Shape Shap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17459" y="4240089"/>
            <a:ext cx="13949082" cy="4473387"/>
          </a:xfrm>
          <a:prstGeom prst="rect">
            <a:avLst/>
          </a:prstGeom>
          <a:solidFill>
            <a:srgbClr val="001A3B"/>
          </a:solidFill>
        </p:spPr>
      </p:pic>
      <p:sp>
        <p:nvSpPr>
          <p:cNvPr id="41" name="YENİ NESİL İHRACAT DESTEKLERİ  VE…"/>
          <p:cNvSpPr txBox="1"/>
          <p:nvPr/>
        </p:nvSpPr>
        <p:spPr>
          <a:xfrm>
            <a:off x="6924473" y="4719384"/>
            <a:ext cx="9899863" cy="45972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b="1" dirty="0">
                <a:solidFill>
                  <a:srgbClr val="D8AD65"/>
                </a:solidFill>
                <a:latin typeface="Myriad Pro Cond"/>
              </a:rPr>
              <a:t>İHRACATA YÖNELİK DEVLET DESTEKLERİ, TARIM ve GIDA SEKTÖRÜ KAPSAMINDA YÜRÜTÜLEN FAALİYETLER, İHRACATIN FİNANSMANI</a:t>
            </a:r>
          </a:p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endParaRPr lang="tr-TR" sz="4400" b="1" dirty="0">
              <a:solidFill>
                <a:srgbClr val="D8AD65"/>
              </a:solidFill>
              <a:latin typeface="Myriad Pro Cond"/>
            </a:endParaRPr>
          </a:p>
        </p:txBody>
      </p:sp>
      <p:sp>
        <p:nvSpPr>
          <p:cNvPr id="42" name="26.09.2022"/>
          <p:cNvSpPr txBox="1"/>
          <p:nvPr/>
        </p:nvSpPr>
        <p:spPr>
          <a:xfrm>
            <a:off x="10989673" y="8099818"/>
            <a:ext cx="2786762" cy="563368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endParaRPr sz="3200" dirty="0"/>
          </a:p>
        </p:txBody>
      </p:sp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946F960-629C-4EFB-88A5-3573C87AEF30}"/>
              </a:ext>
            </a:extLst>
          </p:cNvPr>
          <p:cNvSpPr txBox="1"/>
          <p:nvPr/>
        </p:nvSpPr>
        <p:spPr>
          <a:xfrm>
            <a:off x="5639099" y="9475911"/>
            <a:ext cx="12317506" cy="156966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800" b="1" dirty="0">
                <a:solidFill>
                  <a:srgbClr val="D8AD65"/>
                </a:solidFill>
                <a:latin typeface="Myriad Pro Cond"/>
              </a:rPr>
              <a:t>Mehmet Ali KILIÇKAYA</a:t>
            </a:r>
          </a:p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800" b="1" dirty="0">
                <a:solidFill>
                  <a:srgbClr val="D8AD65"/>
                </a:solidFill>
                <a:latin typeface="Myriad Pro Cond"/>
              </a:rPr>
              <a:t>İhracat Genel Müdürü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CFD256F-BDDC-4ADB-BF8A-E4B334418B5F}"/>
              </a:ext>
            </a:extLst>
          </p:cNvPr>
          <p:cNvSpPr txBox="1"/>
          <p:nvPr/>
        </p:nvSpPr>
        <p:spPr>
          <a:xfrm>
            <a:off x="5450542" y="11333798"/>
            <a:ext cx="12317506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800" b="1" dirty="0">
                <a:solidFill>
                  <a:srgbClr val="D8AD65"/>
                </a:solidFill>
                <a:latin typeface="Myriad Pro Cond"/>
              </a:rPr>
              <a:t>8 Şubat 2025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724F565-835C-4620-9D95-235A38BBFE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Rectangle"/>
          <p:cNvGrpSpPr/>
          <p:nvPr/>
        </p:nvGrpSpPr>
        <p:grpSpPr>
          <a:xfrm>
            <a:off x="4227491" y="3266877"/>
            <a:ext cx="9341153" cy="6576370"/>
            <a:chOff x="0" y="0"/>
            <a:chExt cx="11052295" cy="1969638"/>
          </a:xfrm>
        </p:grpSpPr>
        <p:sp>
          <p:nvSpPr>
            <p:cNvPr id="52" name="Rectangle"/>
            <p:cNvSpPr/>
            <p:nvPr/>
          </p:nvSpPr>
          <p:spPr>
            <a:xfrm>
              <a:off x="12700" y="12699"/>
              <a:ext cx="11026896" cy="1944240"/>
            </a:xfrm>
            <a:prstGeom prst="rect">
              <a:avLst/>
            </a:prstGeom>
            <a:gradFill flip="none" rotWithShape="1">
              <a:gsLst>
                <a:gs pos="0">
                  <a:srgbClr val="05456F"/>
                </a:gs>
                <a:gs pos="100000">
                  <a:srgbClr val="021020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3" name="Rectangle Rectangle" descr="Rectangle Rectangl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11052296" cy="1969640"/>
            </a:xfrm>
            <a:prstGeom prst="rect">
              <a:avLst/>
            </a:prstGeom>
            <a:effectLst/>
          </p:spPr>
        </p:pic>
      </p:grpSp>
      <p:grpSp>
        <p:nvGrpSpPr>
          <p:cNvPr id="20" name="Group"/>
          <p:cNvGrpSpPr/>
          <p:nvPr/>
        </p:nvGrpSpPr>
        <p:grpSpPr>
          <a:xfrm>
            <a:off x="4965453" y="953881"/>
            <a:ext cx="15556672" cy="1394492"/>
            <a:chOff x="-12700" y="-12699"/>
            <a:chExt cx="12192954" cy="1394491"/>
          </a:xfrm>
        </p:grpSpPr>
        <p:grpSp>
          <p:nvGrpSpPr>
            <p:cNvPr id="21" name="Rectangle"/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23" name="Rectangle"/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24" name="Rectangle Rectangle" descr="Rectangle Rectangle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22" name="Line"/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5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5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9" name="YENİ NESİL İHRACAT DESTEKLERİ"/>
          <p:cNvSpPr txBox="1"/>
          <p:nvPr/>
        </p:nvSpPr>
        <p:spPr>
          <a:xfrm>
            <a:off x="5479720" y="1040754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>
                <a:latin typeface="Calibri" panose="020F0502020204030204" pitchFamily="34" charset="0"/>
                <a:cs typeface="Calibri" panose="020F0502020204030204" pitchFamily="34" charset="0"/>
              </a:rPr>
              <a:t>BİRİM KİRA DESTEĞİ</a:t>
            </a:r>
          </a:p>
        </p:txBody>
      </p:sp>
      <p:sp>
        <p:nvSpPr>
          <p:cNvPr id="44" name="İhracat desteklerimizi yeni bir bakış açısıyla kurguladık"/>
          <p:cNvSpPr txBox="1"/>
          <p:nvPr/>
        </p:nvSpPr>
        <p:spPr>
          <a:xfrm>
            <a:off x="11853188" y="2891065"/>
            <a:ext cx="9103365" cy="624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 algn="l"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endParaRPr dirty="0">
              <a:solidFill>
                <a:srgbClr val="ED3338"/>
              </a:solidFill>
              <a:sym typeface="Helvetica Neue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4E09D94-5DE4-4F00-83E2-FA99A54B659C}"/>
              </a:ext>
            </a:extLst>
          </p:cNvPr>
          <p:cNvSpPr/>
          <p:nvPr/>
        </p:nvSpPr>
        <p:spPr>
          <a:xfrm>
            <a:off x="4217631" y="3312525"/>
            <a:ext cx="12192000" cy="539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800" b="1" i="1" dirty="0">
                <a:solidFill>
                  <a:srgbClr val="D8AD65"/>
                </a:solidFill>
                <a:latin typeface="Myriad Pro Cond"/>
                <a:sym typeface="Myriad Pro Condensed"/>
              </a:rPr>
              <a:t>Birim;</a:t>
            </a:r>
          </a:p>
          <a:p>
            <a:pPr algn="l"/>
            <a:endParaRPr lang="tr-TR" sz="2800" b="1" i="1" dirty="0">
              <a:solidFill>
                <a:srgbClr val="D8AD65"/>
              </a:solidFill>
              <a:latin typeface="Myriad Pro Cond"/>
              <a:sym typeface="Myriad Pro Condensed"/>
            </a:endParaRPr>
          </a:p>
          <a:p>
            <a:pPr algn="l">
              <a:lnSpc>
                <a:spcPct val="150000"/>
              </a:lnSpc>
            </a:pPr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MAĞAZA</a:t>
            </a:r>
          </a:p>
          <a:p>
            <a:pPr algn="l">
              <a:lnSpc>
                <a:spcPct val="150000"/>
              </a:lnSpc>
            </a:pPr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DEPO</a:t>
            </a:r>
          </a:p>
          <a:p>
            <a:pPr algn="l">
              <a:lnSpc>
                <a:spcPct val="150000"/>
              </a:lnSpc>
            </a:pPr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OFİS/</a:t>
            </a:r>
            <a:r>
              <a:rPr lang="tr-TR" sz="2800" b="1" i="1" dirty="0">
                <a:solidFill>
                  <a:srgbClr val="FF0000"/>
                </a:solidFill>
                <a:latin typeface="Myriad Pro Cond"/>
                <a:sym typeface="Myriad Pro Condensed"/>
              </a:rPr>
              <a:t>PAYLAŞIMLI OFİS</a:t>
            </a:r>
          </a:p>
          <a:p>
            <a:pPr algn="l">
              <a:lnSpc>
                <a:spcPct val="150000"/>
              </a:lnSpc>
            </a:pPr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SERGİ/TEŞHİR SALONU</a:t>
            </a:r>
          </a:p>
          <a:p>
            <a:pPr algn="l">
              <a:lnSpc>
                <a:spcPct val="150000"/>
              </a:lnSpc>
            </a:pPr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ÜRÜN TEŞHİR SERASI/TARLASI </a:t>
            </a:r>
          </a:p>
          <a:p>
            <a:pPr algn="l">
              <a:lnSpc>
                <a:spcPct val="150000"/>
              </a:lnSpc>
            </a:pPr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REYON/RAF/DEKORASYONLU KÖŞE/KİOSK/STANT</a:t>
            </a:r>
          </a:p>
          <a:p>
            <a:pPr algn="l">
              <a:lnSpc>
                <a:spcPct val="150000"/>
              </a:lnSpc>
            </a:pPr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ÜZERİNE BİNA YAPILMAK ÜZERE KİRALANAN ARSAYI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F6B4029-E020-4B21-896B-B0B0A79D698B}"/>
              </a:ext>
            </a:extLst>
          </p:cNvPr>
          <p:cNvSpPr/>
          <p:nvPr/>
        </p:nvSpPr>
        <p:spPr>
          <a:xfrm>
            <a:off x="13757047" y="5590789"/>
            <a:ext cx="821279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Miktarı: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Birim başına yıllık 7.629.156 ₺</a:t>
            </a:r>
          </a:p>
          <a:p>
            <a:pPr algn="l"/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		  (204.571 EUR)</a:t>
            </a: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Oranı 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%50/</a:t>
            </a:r>
            <a:r>
              <a:rPr lang="tr-TR" sz="2600" b="1" i="1" dirty="0">
                <a:solidFill>
                  <a:srgbClr val="FF0000"/>
                </a:solidFill>
                <a:latin typeface="Myriad Pro Cond"/>
              </a:rPr>
              <a:t>70</a:t>
            </a: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Süresi 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Ülke başına 4 Yıl /25 birim</a:t>
            </a: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Faydalanıcı: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 Şirketler</a:t>
            </a:r>
          </a:p>
        </p:txBody>
      </p:sp>
      <p:pic>
        <p:nvPicPr>
          <p:cNvPr id="48" name="Image" descr="Image">
            <a:extLst>
              <a:ext uri="{FF2B5EF4-FFF2-40B4-BE49-F238E27FC236}">
                <a16:creationId xmlns:a16="http://schemas.microsoft.com/office/drawing/2014/main" id="{CC8433A9-C2A8-4F5A-9782-283A730AFA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73" y="5199546"/>
            <a:ext cx="1661591" cy="166165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36FFEF78-91FF-41B0-A128-8996F50F93D5}"/>
              </a:ext>
            </a:extLst>
          </p:cNvPr>
          <p:cNvSpPr/>
          <p:nvPr/>
        </p:nvSpPr>
        <p:spPr>
          <a:xfrm>
            <a:off x="8328267" y="5582805"/>
            <a:ext cx="19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FFFF"/>
                </a:solidFill>
                <a:latin typeface="Myriad Pro Cond"/>
                <a:sym typeface="Myriad Pro Condensed"/>
              </a:rPr>
              <a:t>YENİ DESTEK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EB117EE8-78BC-4901-A275-799DED3E4C07}"/>
              </a:ext>
            </a:extLst>
          </p:cNvPr>
          <p:cNvSpPr/>
          <p:nvPr/>
        </p:nvSpPr>
        <p:spPr>
          <a:xfrm>
            <a:off x="16496244" y="7472121"/>
            <a:ext cx="6788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i="1" dirty="0">
                <a:solidFill>
                  <a:schemeClr val="bg1"/>
                </a:solidFill>
                <a:latin typeface="Myriad Pro Cond"/>
              </a:rPr>
              <a:t>Uzun dönemli kiralanmasına karşın belirli dönemlerde ürün sergileme amacıyla kullanılan sergi/teşhir salonu destek kapsamında değerlendirilecek.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8F19CA6D-ACBD-41D0-AB52-3309A381B1EE}"/>
              </a:ext>
            </a:extLst>
          </p:cNvPr>
          <p:cNvSpPr/>
          <p:nvPr/>
        </p:nvSpPr>
        <p:spPr>
          <a:xfrm>
            <a:off x="3935878" y="2682102"/>
            <a:ext cx="9632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ED3338"/>
                </a:solidFill>
                <a:latin typeface="Myriad Pro Cond"/>
                <a:sym typeface="Myriad Pro Condensed"/>
              </a:rPr>
              <a:t>İhracat Destekleri Hakkında Karar Kapsamında</a:t>
            </a:r>
            <a:r>
              <a:rPr lang="tr-TR" sz="3200" b="1" dirty="0">
                <a:solidFill>
                  <a:srgbClr val="ED3338"/>
                </a:solidFill>
                <a:latin typeface="Myriad Pro Cond"/>
              </a:rPr>
              <a:t>;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65F141A6-41DA-4370-9BED-04C3DA8C5804}"/>
              </a:ext>
            </a:extLst>
          </p:cNvPr>
          <p:cNvSpPr/>
          <p:nvPr/>
        </p:nvSpPr>
        <p:spPr>
          <a:xfrm>
            <a:off x="11364284" y="8772220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r-TR" sz="2800" b="1" i="1" dirty="0">
                <a:solidFill>
                  <a:srgbClr val="D8AD65"/>
                </a:solidFill>
                <a:latin typeface="Myriad Pro Cond"/>
              </a:rPr>
              <a:t>ifade eder.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A5F16235-0877-4FEA-9125-FDDA7F6CAD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2165" y="7937955"/>
            <a:ext cx="1661591" cy="166165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38" name="Dikdörtgen 37">
            <a:extLst>
              <a:ext uri="{FF2B5EF4-FFF2-40B4-BE49-F238E27FC236}">
                <a16:creationId xmlns:a16="http://schemas.microsoft.com/office/drawing/2014/main" id="{18A7D963-3B2D-465D-A4F3-9B9000592778}"/>
              </a:ext>
            </a:extLst>
          </p:cNvPr>
          <p:cNvSpPr/>
          <p:nvPr/>
        </p:nvSpPr>
        <p:spPr>
          <a:xfrm>
            <a:off x="15569328" y="8323673"/>
            <a:ext cx="19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FFFF"/>
                </a:solidFill>
                <a:latin typeface="Myriad Pro Cond"/>
                <a:sym typeface="Myriad Pro Condensed"/>
              </a:rPr>
              <a:t>YENİ</a:t>
            </a:r>
            <a:r>
              <a:rPr lang="tr-TR" sz="1600" b="1" dirty="0">
                <a:solidFill>
                  <a:srgbClr val="FFFFFF"/>
                </a:solidFill>
                <a:latin typeface="Myriad Pro Cond"/>
                <a:sym typeface="Myriad Pro Condensed"/>
              </a:rPr>
              <a:t> </a:t>
            </a:r>
            <a:r>
              <a:rPr lang="tr-TR" sz="2400" b="1" dirty="0">
                <a:solidFill>
                  <a:srgbClr val="FFFFFF"/>
                </a:solidFill>
                <a:latin typeface="Myriad Pro Cond"/>
                <a:sym typeface="Myriad Pro Condensed"/>
              </a:rPr>
              <a:t>DESTEK</a:t>
            </a: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48A4A9B5-E700-4043-9A65-B6AC55636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525518"/>
              </p:ext>
            </p:extLst>
          </p:nvPr>
        </p:nvGraphicFramePr>
        <p:xfrm>
          <a:off x="572656" y="10652398"/>
          <a:ext cx="14996671" cy="278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0CCFA7F-B18B-43EA-82CA-39BA499DA2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8824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Rectangle">
            <a:extLst>
              <a:ext uri="{FF2B5EF4-FFF2-40B4-BE49-F238E27FC236}">
                <a16:creationId xmlns:a16="http://schemas.microsoft.com/office/drawing/2014/main" id="{5FFFA1D7-911D-4B79-B8B0-D61E56252ACF}"/>
              </a:ext>
            </a:extLst>
          </p:cNvPr>
          <p:cNvGrpSpPr/>
          <p:nvPr/>
        </p:nvGrpSpPr>
        <p:grpSpPr>
          <a:xfrm>
            <a:off x="13509444" y="2430549"/>
            <a:ext cx="7470497" cy="6086279"/>
            <a:chOff x="0" y="0"/>
            <a:chExt cx="11052295" cy="1969638"/>
          </a:xfrm>
        </p:grpSpPr>
        <p:sp>
          <p:nvSpPr>
            <p:cNvPr id="47" name="Rectangle">
              <a:extLst>
                <a:ext uri="{FF2B5EF4-FFF2-40B4-BE49-F238E27FC236}">
                  <a16:creationId xmlns:a16="http://schemas.microsoft.com/office/drawing/2014/main" id="{FDC0FABC-4CAB-4D62-B1E0-22EC62923BF9}"/>
                </a:ext>
              </a:extLst>
            </p:cNvPr>
            <p:cNvSpPr/>
            <p:nvPr/>
          </p:nvSpPr>
          <p:spPr>
            <a:xfrm>
              <a:off x="12700" y="12699"/>
              <a:ext cx="11026896" cy="1944240"/>
            </a:xfrm>
            <a:prstGeom prst="rect">
              <a:avLst/>
            </a:prstGeom>
            <a:gradFill flip="none" rotWithShape="1">
              <a:gsLst>
                <a:gs pos="0">
                  <a:srgbClr val="05456F"/>
                </a:gs>
                <a:gs pos="100000">
                  <a:srgbClr val="021020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49" name="Rectangle Rectangle" descr="Rectangle Rectangle">
              <a:extLst>
                <a:ext uri="{FF2B5EF4-FFF2-40B4-BE49-F238E27FC236}">
                  <a16:creationId xmlns:a16="http://schemas.microsoft.com/office/drawing/2014/main" id="{2AF7C49B-66AC-41EC-846C-BA97384BA69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11052296" cy="1969640"/>
            </a:xfrm>
            <a:prstGeom prst="rect">
              <a:avLst/>
            </a:prstGeom>
            <a:effectLst/>
          </p:spPr>
        </p:pic>
      </p:grpSp>
      <p:grpSp>
        <p:nvGrpSpPr>
          <p:cNvPr id="50" name="Rectangle"/>
          <p:cNvGrpSpPr/>
          <p:nvPr/>
        </p:nvGrpSpPr>
        <p:grpSpPr>
          <a:xfrm>
            <a:off x="4246477" y="2430552"/>
            <a:ext cx="9096300" cy="6086272"/>
            <a:chOff x="0" y="0"/>
            <a:chExt cx="11052295" cy="1969638"/>
          </a:xfrm>
        </p:grpSpPr>
        <p:sp>
          <p:nvSpPr>
            <p:cNvPr id="52" name="Rectangle"/>
            <p:cNvSpPr/>
            <p:nvPr/>
          </p:nvSpPr>
          <p:spPr>
            <a:xfrm>
              <a:off x="12700" y="12699"/>
              <a:ext cx="11026896" cy="1944240"/>
            </a:xfrm>
            <a:prstGeom prst="rect">
              <a:avLst/>
            </a:prstGeom>
            <a:gradFill flip="none" rotWithShape="1">
              <a:gsLst>
                <a:gs pos="0">
                  <a:srgbClr val="05456F"/>
                </a:gs>
                <a:gs pos="100000">
                  <a:srgbClr val="021020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53" name="Rectangle Rectangle" descr="Rectangle Rectangl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11052296" cy="1969640"/>
            </a:xfrm>
            <a:prstGeom prst="rect">
              <a:avLst/>
            </a:prstGeom>
            <a:effectLst/>
          </p:spPr>
        </p:pic>
      </p:grpSp>
      <p:grpSp>
        <p:nvGrpSpPr>
          <p:cNvPr id="20" name="Group"/>
          <p:cNvGrpSpPr/>
          <p:nvPr/>
        </p:nvGrpSpPr>
        <p:grpSpPr>
          <a:xfrm>
            <a:off x="4965453" y="953881"/>
            <a:ext cx="15556672" cy="1394492"/>
            <a:chOff x="-12700" y="-12699"/>
            <a:chExt cx="12192954" cy="1394491"/>
          </a:xfrm>
        </p:grpSpPr>
        <p:grpSp>
          <p:nvGrpSpPr>
            <p:cNvPr id="21" name="Rectangle"/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23" name="Rectangle"/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24" name="Rectangle Rectangle" descr="Rectangle Rectangle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22" name="Line"/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5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5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9" name="YENİ NESİL İHRACAT DESTEKLERİ"/>
          <p:cNvSpPr txBox="1"/>
          <p:nvPr/>
        </p:nvSpPr>
        <p:spPr>
          <a:xfrm>
            <a:off x="5479720" y="1040754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>
                <a:latin typeface="Calibri" panose="020F0502020204030204" pitchFamily="34" charset="0"/>
                <a:cs typeface="Calibri" panose="020F0502020204030204" pitchFamily="34" charset="0"/>
              </a:rPr>
              <a:t>TANITIM DESTEĞİ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4E09D94-5DE4-4F00-83E2-FA99A54B659C}"/>
              </a:ext>
            </a:extLst>
          </p:cNvPr>
          <p:cNvSpPr/>
          <p:nvPr/>
        </p:nvSpPr>
        <p:spPr>
          <a:xfrm>
            <a:off x="4231757" y="3607704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TV ve RADYO </a:t>
            </a:r>
          </a:p>
          <a:p>
            <a:pPr algn="l"/>
            <a:endParaRPr lang="tr-TR" sz="2800" b="1" i="1" dirty="0">
              <a:solidFill>
                <a:schemeClr val="bg1"/>
              </a:solidFill>
              <a:latin typeface="Myriad Pro Cond"/>
              <a:sym typeface="Myriad Pro Condensed"/>
            </a:endParaRPr>
          </a:p>
          <a:p>
            <a:pPr algn="l"/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İNTERNET</a:t>
            </a:r>
          </a:p>
          <a:p>
            <a:pPr algn="l"/>
            <a:endParaRPr lang="tr-TR" sz="2800" b="1" i="1" dirty="0">
              <a:solidFill>
                <a:schemeClr val="bg1"/>
              </a:solidFill>
              <a:latin typeface="Myriad Pro Cond"/>
              <a:sym typeface="Myriad Pro Condensed"/>
            </a:endParaRPr>
          </a:p>
          <a:p>
            <a:pPr algn="l"/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BASILI TANITIM</a:t>
            </a:r>
          </a:p>
          <a:p>
            <a:pPr algn="l"/>
            <a:endParaRPr lang="tr-TR" sz="2800" b="1" i="1" dirty="0">
              <a:solidFill>
                <a:schemeClr val="bg1"/>
              </a:solidFill>
              <a:latin typeface="Myriad Pro Cond"/>
              <a:sym typeface="Myriad Pro Condensed"/>
            </a:endParaRPr>
          </a:p>
          <a:p>
            <a:pPr algn="l"/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İÇ VE DIŞ MEKANLARDA GERÇEKLEŞTİRİLEN TANITIM</a:t>
            </a:r>
          </a:p>
          <a:p>
            <a:pPr algn="l"/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 </a:t>
            </a:r>
          </a:p>
          <a:p>
            <a:pPr algn="l"/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ÖZEL TANITIM GİDERLERİ</a:t>
            </a:r>
          </a:p>
          <a:p>
            <a:pPr algn="l"/>
            <a:endParaRPr lang="tr-TR" sz="2800" b="1" i="1" dirty="0">
              <a:solidFill>
                <a:schemeClr val="bg1"/>
              </a:solidFill>
              <a:latin typeface="Myriad Pro Cond"/>
              <a:sym typeface="Myriad Pro Condensed"/>
            </a:endParaRPr>
          </a:p>
          <a:p>
            <a:pPr algn="l"/>
            <a:r>
              <a:rPr lang="tr-TR" sz="2800" b="1" i="1" dirty="0">
                <a:solidFill>
                  <a:schemeClr val="bg1"/>
                </a:solidFill>
                <a:latin typeface="Myriad Pro Cond"/>
                <a:sym typeface="Myriad Pro Condensed"/>
              </a:rPr>
              <a:t>DİĞER TANITIM HARCAMALARI</a:t>
            </a:r>
          </a:p>
          <a:p>
            <a:pPr algn="l"/>
            <a:endParaRPr lang="tr-TR" sz="2800" b="1" i="1" dirty="0">
              <a:solidFill>
                <a:schemeClr val="bg1"/>
              </a:solidFill>
              <a:latin typeface="Myriad Pro Cond"/>
              <a:sym typeface="Myriad Pro Condensed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F6B4029-E020-4B21-896B-B0B0A79D698B}"/>
              </a:ext>
            </a:extLst>
          </p:cNvPr>
          <p:cNvSpPr/>
          <p:nvPr/>
        </p:nvSpPr>
        <p:spPr>
          <a:xfrm>
            <a:off x="13784764" y="2708657"/>
            <a:ext cx="73661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Birime Bağlı Tanıtım Desteği</a:t>
            </a:r>
          </a:p>
          <a:p>
            <a:pPr algn="l"/>
            <a:endParaRPr lang="tr-TR" sz="2600" b="1" i="1" dirty="0">
              <a:solidFill>
                <a:srgbClr val="D8AD65"/>
              </a:solidFill>
              <a:latin typeface="Myriad Pro Cond"/>
            </a:endParaRP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Miktarı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9</a:t>
            </a:r>
            <a:r>
              <a:rPr lang="tr-TR" altLang="tr-TR" sz="2600" b="1" i="1" dirty="0">
                <a:solidFill>
                  <a:schemeClr val="bg1"/>
                </a:solidFill>
                <a:latin typeface="Myriad Pro Cond"/>
              </a:rPr>
              <a:t>.536.972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₺ </a:t>
            </a:r>
            <a:r>
              <a:rPr lang="tr-TR" altLang="tr-TR" sz="2600" b="1" i="1" dirty="0">
                <a:solidFill>
                  <a:schemeClr val="bg1"/>
                </a:solidFill>
                <a:latin typeface="Myriad Pro Cond"/>
              </a:rPr>
              <a:t>/(255.728 EUR) Yıl/Her Bir Ülke</a:t>
            </a: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Oranı 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% 50/</a:t>
            </a:r>
            <a:r>
              <a:rPr lang="tr-TR" sz="2600" b="1" i="1" dirty="0">
                <a:solidFill>
                  <a:srgbClr val="FF0000"/>
                </a:solidFill>
                <a:latin typeface="Myriad Pro Cond"/>
              </a:rPr>
              <a:t>70</a:t>
            </a: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Süresi: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4 Yıl</a:t>
            </a: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Faydalanıcı: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Şirketler</a:t>
            </a:r>
          </a:p>
          <a:p>
            <a:endParaRPr lang="tr-TR" sz="2600" b="1" i="1" dirty="0">
              <a:solidFill>
                <a:schemeClr val="bg1"/>
              </a:solidFill>
              <a:latin typeface="Myriad Pro Cond"/>
            </a:endParaRPr>
          </a:p>
          <a:p>
            <a:endParaRPr lang="tr-TR" sz="2600" b="1" i="1" dirty="0">
              <a:solidFill>
                <a:schemeClr val="bg1"/>
              </a:solidFill>
              <a:latin typeface="Myriad Pro Cond"/>
            </a:endParaRPr>
          </a:p>
          <a:p>
            <a:endParaRPr lang="tr-TR" sz="2600" b="1" i="1" dirty="0">
              <a:solidFill>
                <a:schemeClr val="bg1"/>
              </a:solidFill>
              <a:latin typeface="Myriad Pro Cond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3D2349B-7F87-4C43-9944-92564B1C5686}"/>
              </a:ext>
            </a:extLst>
          </p:cNvPr>
          <p:cNvSpPr/>
          <p:nvPr/>
        </p:nvSpPr>
        <p:spPr>
          <a:xfrm>
            <a:off x="4247709" y="2886912"/>
            <a:ext cx="4785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D8AD65"/>
                </a:solidFill>
                <a:latin typeface="Myriad Pro Cond"/>
              </a:rPr>
              <a:t>Desteklenen Faaliyetler;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14898DA-B160-4FAE-96DE-78EBE03A4DD4}"/>
              </a:ext>
            </a:extLst>
          </p:cNvPr>
          <p:cNvSpPr/>
          <p:nvPr/>
        </p:nvSpPr>
        <p:spPr>
          <a:xfrm>
            <a:off x="13784764" y="5674015"/>
            <a:ext cx="1219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Marka Tesciline Bağlı Tanıtım Desteği</a:t>
            </a:r>
          </a:p>
          <a:p>
            <a:pPr algn="l"/>
            <a:endParaRPr lang="tr-TR" sz="2600" b="1" i="1" dirty="0">
              <a:solidFill>
                <a:srgbClr val="D8AD65"/>
              </a:solidFill>
              <a:latin typeface="Myriad Pro Cond"/>
            </a:endParaRP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Miktarı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15.260</a:t>
            </a:r>
            <a:r>
              <a:rPr lang="tr-TR" altLang="tr-TR" sz="2600" b="1" i="1" dirty="0">
                <a:solidFill>
                  <a:schemeClr val="bg1"/>
                </a:solidFill>
                <a:latin typeface="Myriad Pro Cond"/>
              </a:rPr>
              <a:t>.421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₺ (409.200 EUR)</a:t>
            </a:r>
          </a:p>
          <a:p>
            <a:pPr algn="l"/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/Yıl</a:t>
            </a:r>
            <a:endParaRPr lang="tr-TR" altLang="tr-TR" sz="2600" b="1" i="1" dirty="0">
              <a:solidFill>
                <a:schemeClr val="bg1"/>
              </a:solidFill>
              <a:latin typeface="Myriad Pro Cond"/>
            </a:endParaRP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Oranı 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% 50/</a:t>
            </a:r>
            <a:r>
              <a:rPr lang="tr-TR" sz="2600" b="1" i="1" dirty="0">
                <a:solidFill>
                  <a:srgbClr val="FF0000"/>
                </a:solidFill>
                <a:latin typeface="Myriad Pro Cond"/>
              </a:rPr>
              <a:t>70</a:t>
            </a:r>
          </a:p>
          <a:p>
            <a:pPr algn="l"/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Destek Süresi: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4 Yıl</a:t>
            </a:r>
          </a:p>
          <a:p>
            <a:pPr algn="l"/>
            <a:r>
              <a:rPr lang="tr-TR" sz="2600" b="1" i="1" dirty="0" err="1">
                <a:solidFill>
                  <a:srgbClr val="D8AD65"/>
                </a:solidFill>
                <a:latin typeface="Myriad Pro Cond"/>
              </a:rPr>
              <a:t>Faydalınıcı</a:t>
            </a:r>
            <a:r>
              <a:rPr lang="tr-TR" sz="2600" b="1" i="1" dirty="0">
                <a:solidFill>
                  <a:srgbClr val="D8AD65"/>
                </a:solidFill>
                <a:latin typeface="Myriad Pro Cond"/>
              </a:rPr>
              <a:t>: </a:t>
            </a:r>
            <a:r>
              <a:rPr lang="tr-TR" sz="2600" b="1" i="1" dirty="0">
                <a:solidFill>
                  <a:schemeClr val="bg1"/>
                </a:solidFill>
                <a:latin typeface="Myriad Pro Cond"/>
              </a:rPr>
              <a:t>Şirketler</a:t>
            </a:r>
          </a:p>
          <a:p>
            <a:endParaRPr lang="tr-TR" sz="2600" dirty="0">
              <a:solidFill>
                <a:schemeClr val="tx1"/>
              </a:solidFill>
            </a:endParaRP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98357716-A48F-4413-B6D1-6860FC23BAB3}"/>
              </a:ext>
            </a:extLst>
          </p:cNvPr>
          <p:cNvCxnSpPr>
            <a:cxnSpLocks/>
          </p:cNvCxnSpPr>
          <p:nvPr/>
        </p:nvCxnSpPr>
        <p:spPr>
          <a:xfrm flipV="1">
            <a:off x="13769022" y="5373057"/>
            <a:ext cx="6863209" cy="1"/>
          </a:xfrm>
          <a:prstGeom prst="line">
            <a:avLst/>
          </a:prstGeom>
          <a:noFill/>
          <a:ln w="12700" cap="flat">
            <a:solidFill>
              <a:srgbClr val="C0A16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FD0FB989-34DA-4B7F-B394-EDB7DACBBF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98" y="10077382"/>
            <a:ext cx="1661591" cy="166165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B5C03DEA-1B6B-4855-9FF7-5588682DCE60}"/>
              </a:ext>
            </a:extLst>
          </p:cNvPr>
          <p:cNvSpPr/>
          <p:nvPr/>
        </p:nvSpPr>
        <p:spPr>
          <a:xfrm>
            <a:off x="4383627" y="10130014"/>
            <a:ext cx="17955526" cy="160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5000"/>
              </a:lnSpc>
              <a:spcAft>
                <a:spcPts val="800"/>
              </a:spcAft>
            </a:pPr>
            <a:r>
              <a:rPr lang="tr-TR" sz="3200" b="1" i="1" dirty="0">
                <a:solidFill>
                  <a:srgbClr val="FF0000"/>
                </a:solidFill>
                <a:latin typeface="Myriad Pro Cond"/>
              </a:rPr>
              <a:t>Sosyal medya ve internet ortamında yapılan tanıtımın birden fazla ülkeye yönelik olması durumunda</a:t>
            </a:r>
            <a:r>
              <a:rPr lang="tr-TR" sz="3200" b="1" i="1" dirty="0">
                <a:solidFill>
                  <a:schemeClr val="bg1"/>
                </a:solidFill>
                <a:latin typeface="Myriad Pro Cond"/>
              </a:rPr>
              <a:t> tanıtım giderlerinin, bu ülkelerden birinde marka tescili/marka tescil başvurusu ve toplamda ihracatı bulunması koşuluyla desteklenmesine imkan tanındı.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2754D76D-2C9D-44BA-B46E-65BAEF76FC78}"/>
              </a:ext>
            </a:extLst>
          </p:cNvPr>
          <p:cNvSpPr/>
          <p:nvPr/>
        </p:nvSpPr>
        <p:spPr>
          <a:xfrm>
            <a:off x="2355642" y="10479635"/>
            <a:ext cx="19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FFFF"/>
                </a:solidFill>
                <a:latin typeface="Myriad Pro Cond"/>
                <a:sym typeface="Myriad Pro Condensed"/>
              </a:rPr>
              <a:t>YENİ DESTEK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831267E-DAC7-4D40-AF7B-495980500EA1}"/>
              </a:ext>
            </a:extLst>
          </p:cNvPr>
          <p:cNvSpPr/>
          <p:nvPr/>
        </p:nvSpPr>
        <p:spPr>
          <a:xfrm>
            <a:off x="4526320" y="12074711"/>
            <a:ext cx="17194660" cy="10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5000"/>
              </a:lnSpc>
              <a:spcAft>
                <a:spcPts val="800"/>
              </a:spcAft>
            </a:pPr>
            <a:r>
              <a:rPr lang="tr-TR" sz="3200" b="1" i="1" dirty="0">
                <a:solidFill>
                  <a:srgbClr val="FF0000"/>
                </a:solidFill>
                <a:latin typeface="Myriad Pro Cond"/>
              </a:rPr>
              <a:t>Web 3 mağaza tasarımı, kurulumu, aylık </a:t>
            </a:r>
            <a:r>
              <a:rPr lang="tr-TR" sz="3200" b="1" i="1" dirty="0" err="1">
                <a:solidFill>
                  <a:srgbClr val="FF0000"/>
                </a:solidFill>
                <a:latin typeface="Myriad Pro Cond"/>
              </a:rPr>
              <a:t>hosting</a:t>
            </a:r>
            <a:r>
              <a:rPr lang="tr-TR" sz="3200" b="1" i="1" dirty="0">
                <a:solidFill>
                  <a:srgbClr val="FF0000"/>
                </a:solidFill>
                <a:latin typeface="Myriad Pro Cond"/>
              </a:rPr>
              <a:t> giderleri , film/dizi/belgesel/dijital oyunlarda ürün yerleştirme </a:t>
            </a:r>
            <a:r>
              <a:rPr lang="tr-TR" sz="3200" b="1" i="1" dirty="0">
                <a:solidFill>
                  <a:schemeClr val="bg1"/>
                </a:solidFill>
                <a:latin typeface="Myriad Pro Cond"/>
              </a:rPr>
              <a:t>gibi modern tanıtım yöntemleri destek kapsamına alındı</a:t>
            </a:r>
            <a:r>
              <a:rPr lang="tr-TR" sz="2400" b="1" i="1" dirty="0">
                <a:solidFill>
                  <a:schemeClr val="bg1"/>
                </a:solidFill>
                <a:latin typeface="Myriad Pro Cond"/>
              </a:rPr>
              <a:t>.</a:t>
            </a:r>
          </a:p>
        </p:txBody>
      </p:sp>
      <p:pic>
        <p:nvPicPr>
          <p:cNvPr id="39" name="Image" descr="Image">
            <a:extLst>
              <a:ext uri="{FF2B5EF4-FFF2-40B4-BE49-F238E27FC236}">
                <a16:creationId xmlns:a16="http://schemas.microsoft.com/office/drawing/2014/main" id="{4CE41C0F-481A-4D62-A75E-D01A93F11C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98" y="11911933"/>
            <a:ext cx="1661591" cy="166165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40" name="Dikdörtgen 39">
            <a:extLst>
              <a:ext uri="{FF2B5EF4-FFF2-40B4-BE49-F238E27FC236}">
                <a16:creationId xmlns:a16="http://schemas.microsoft.com/office/drawing/2014/main" id="{519AC2CE-DD0D-4427-8B1A-45D971E8F129}"/>
              </a:ext>
            </a:extLst>
          </p:cNvPr>
          <p:cNvSpPr/>
          <p:nvPr/>
        </p:nvSpPr>
        <p:spPr>
          <a:xfrm>
            <a:off x="2369112" y="12340337"/>
            <a:ext cx="19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FFFF"/>
                </a:solidFill>
                <a:latin typeface="Myriad Pro Cond"/>
                <a:sym typeface="Myriad Pro Condensed"/>
              </a:rPr>
              <a:t>YENİ DESTEK</a:t>
            </a:r>
          </a:p>
        </p:txBody>
      </p:sp>
      <p:pic>
        <p:nvPicPr>
          <p:cNvPr id="41" name="Image" descr="Image">
            <a:extLst>
              <a:ext uri="{FF2B5EF4-FFF2-40B4-BE49-F238E27FC236}">
                <a16:creationId xmlns:a16="http://schemas.microsoft.com/office/drawing/2014/main" id="{1A49DB92-34DD-44CE-AE8C-045174E494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481" y="8307202"/>
            <a:ext cx="1661591" cy="166165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42" name="Dikdörtgen 41">
            <a:extLst>
              <a:ext uri="{FF2B5EF4-FFF2-40B4-BE49-F238E27FC236}">
                <a16:creationId xmlns:a16="http://schemas.microsoft.com/office/drawing/2014/main" id="{8BD38460-03FC-4503-92E1-3DAA962D8FA5}"/>
              </a:ext>
            </a:extLst>
          </p:cNvPr>
          <p:cNvSpPr/>
          <p:nvPr/>
        </p:nvSpPr>
        <p:spPr>
          <a:xfrm>
            <a:off x="4496798" y="8805656"/>
            <a:ext cx="17955526" cy="10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5000"/>
              </a:lnSpc>
              <a:spcAft>
                <a:spcPts val="800"/>
              </a:spcAft>
            </a:pPr>
            <a:r>
              <a:rPr lang="tr-TR" sz="3200" b="1" i="1" dirty="0">
                <a:solidFill>
                  <a:srgbClr val="FF0000"/>
                </a:solidFill>
                <a:latin typeface="Myriad Pro Cond"/>
              </a:rPr>
              <a:t>Yapı Bilgi Modeli (BİM) objelerinin uluslararası platformlarda sergilenmesi aidatı ile objelerin oluşturulmasına yönelik giderler destek kapsamına alındı</a:t>
            </a:r>
            <a:endParaRPr lang="tr-TR" sz="3200" b="1" i="1" dirty="0">
              <a:solidFill>
                <a:schemeClr val="bg1"/>
              </a:solidFill>
              <a:latin typeface="Myriad Pro Cond"/>
            </a:endParaRP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41DEDB80-FD25-4D77-88EE-4BC1A690EBCB}"/>
              </a:ext>
            </a:extLst>
          </p:cNvPr>
          <p:cNvSpPr/>
          <p:nvPr/>
        </p:nvSpPr>
        <p:spPr>
          <a:xfrm>
            <a:off x="2467948" y="8710843"/>
            <a:ext cx="190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FFFF"/>
                </a:solidFill>
                <a:latin typeface="Myriad Pro Cond"/>
                <a:sym typeface="Myriad Pro Condensed"/>
              </a:rPr>
              <a:t>YENİ DESTEK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549B4D-363A-478A-BDB9-7B9C70C06A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5480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52DE19C-4158-43F0-AD50-3BE0A3C6054B}"/>
              </a:ext>
            </a:extLst>
          </p:cNvPr>
          <p:cNvSpPr txBox="1"/>
          <p:nvPr/>
        </p:nvSpPr>
        <p:spPr>
          <a:xfrm>
            <a:off x="2979182" y="4120673"/>
            <a:ext cx="9212818" cy="450290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D8AD65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rgbClr val="D8AD65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rgbClr val="D8AD65"/>
                </a:solidFill>
                <a:effectLst/>
                <a:uFillTx/>
                <a:latin typeface="Myriad Pro Cond"/>
                <a:sym typeface="Helvetica Neue"/>
              </a:rPr>
              <a:t>Yurt dışında yerleşik şirket danışmanlık;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Destek miktarı: 11.444.788 TL-(306.885 EUR)/ yıl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 Cond"/>
                <a:sym typeface="Helvetica Neue"/>
              </a:rPr>
              <a:t>Destek oranı: %50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bg1"/>
              </a:solidFill>
              <a:latin typeface="Myriad Pro Cond"/>
            </a:endParaRP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EB7BC50-7B5F-5B19-E34F-28ACDDCF3F92}"/>
              </a:ext>
            </a:extLst>
          </p:cNvPr>
          <p:cNvSpPr txBox="1"/>
          <p:nvPr/>
        </p:nvSpPr>
        <p:spPr>
          <a:xfrm>
            <a:off x="12494797" y="3768661"/>
            <a:ext cx="7939830" cy="5487793"/>
          </a:xfrm>
          <a:prstGeom prst="rect">
            <a:avLst/>
          </a:prstGeom>
          <a:noFill/>
          <a:ln w="3175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r>
              <a:rPr lang="tr-TR" sz="3200" b="1" dirty="0">
                <a:solidFill>
                  <a:srgbClr val="D8AD65"/>
                </a:solidFill>
                <a:latin typeface="Myriad Pro Cond"/>
              </a:rPr>
              <a:t>Marka alım kredi;</a:t>
            </a:r>
          </a:p>
          <a:p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Destek miktarı: 114.464.759 </a:t>
            </a:r>
          </a:p>
          <a:p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(3.069.311 EUR)</a:t>
            </a:r>
          </a:p>
          <a:p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Destek oranı: 5 puan (TL) 2 puan(Döviz)</a:t>
            </a:r>
          </a:p>
          <a:p>
            <a:endParaRPr lang="tr-TR" sz="3200" b="1" dirty="0">
              <a:solidFill>
                <a:schemeClr val="bg1"/>
              </a:solidFill>
              <a:latin typeface="Myriad Pro Cond"/>
            </a:endParaRPr>
          </a:p>
          <a:p>
            <a:endParaRPr lang="tr-TR" sz="3200" b="1" dirty="0">
              <a:solidFill>
                <a:schemeClr val="bg1"/>
              </a:solidFill>
              <a:latin typeface="Myriad Pro Cond"/>
            </a:endParaRPr>
          </a:p>
          <a:p>
            <a:r>
              <a:rPr lang="tr-TR" sz="3200" b="1" dirty="0">
                <a:solidFill>
                  <a:srgbClr val="D8AD65"/>
                </a:solidFill>
                <a:latin typeface="Myriad Pro Cond"/>
              </a:rPr>
              <a:t>Marka alım danışmanlık; </a:t>
            </a:r>
          </a:p>
          <a:p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Destek miktarı: 11.444.788 TL</a:t>
            </a:r>
          </a:p>
          <a:p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(306.885 EUR)/ yıl</a:t>
            </a:r>
          </a:p>
          <a:p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Destek oranı: %50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FFFBC250-D9B8-265E-2F12-CEF684878BB4}"/>
              </a:ext>
            </a:extLst>
          </p:cNvPr>
          <p:cNvGrpSpPr/>
          <p:nvPr/>
        </p:nvGrpSpPr>
        <p:grpSpPr>
          <a:xfrm>
            <a:off x="4413664" y="696797"/>
            <a:ext cx="16576896" cy="2532177"/>
            <a:chOff x="-12700" y="-12699"/>
            <a:chExt cx="12192954" cy="1394491"/>
          </a:xfrm>
        </p:grpSpPr>
        <p:grpSp>
          <p:nvGrpSpPr>
            <p:cNvPr id="9" name="Rectangle">
              <a:extLst>
                <a:ext uri="{FF2B5EF4-FFF2-40B4-BE49-F238E27FC236}">
                  <a16:creationId xmlns:a16="http://schemas.microsoft.com/office/drawing/2014/main" id="{7D8FAA72-3915-708C-FDA0-D724F3C19C49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0F1743D6-116D-B144-E0DF-4933FD200A3D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30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2" name="Rectangle Rectangle" descr="Rectangle Rectangle">
                <a:extLst>
                  <a:ext uri="{FF2B5EF4-FFF2-40B4-BE49-F238E27FC236}">
                    <a16:creationId xmlns:a16="http://schemas.microsoft.com/office/drawing/2014/main" id="{F19B69E7-F4FD-368F-C3EC-F67761F043AA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A6753A0E-F4F5-5E56-C4B3-955AF2C6CD55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>
                <a:latin typeface="Helvetica Neue"/>
              </a:endParaRPr>
            </a:p>
          </p:txBody>
        </p:sp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F02EFA8-E80B-740A-58E7-3A36F206C5DE}"/>
              </a:ext>
            </a:extLst>
          </p:cNvPr>
          <p:cNvSpPr txBox="1"/>
          <p:nvPr/>
        </p:nvSpPr>
        <p:spPr>
          <a:xfrm>
            <a:off x="5491128" y="822651"/>
            <a:ext cx="14421970" cy="19389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b="1" dirty="0">
                <a:solidFill>
                  <a:srgbClr val="D8AD65"/>
                </a:solidFill>
                <a:latin typeface="Calibri" panose="020F0502020204030204" pitchFamily="34" charset="0"/>
                <a:cs typeface="Calibri" panose="020F0502020204030204" pitchFamily="34" charset="0"/>
                <a:sym typeface="Myriad Pro Condensed"/>
              </a:rPr>
              <a:t>YURT DIŞI ŞİRKET VE YURT DIŞINDA YERLEŞİK ŞİRKETE AİT MARKA DESTEĞİ</a:t>
            </a:r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14C3A236-39EE-4ED8-84B1-3643256F8422}"/>
              </a:ext>
            </a:extLst>
          </p:cNvPr>
          <p:cNvGrpSpPr/>
          <p:nvPr/>
        </p:nvGrpSpPr>
        <p:grpSpPr>
          <a:xfrm>
            <a:off x="193154" y="552799"/>
            <a:ext cx="2743813" cy="9523468"/>
            <a:chOff x="0" y="0"/>
            <a:chExt cx="2438012" cy="9523467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99D3E48-FE1B-4A07-9450-74D260EE4D0A}"/>
                </a:ext>
              </a:extLst>
            </p:cNvPr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6" name="Shape Shape" descr="Shape Shape">
              <a:extLst>
                <a:ext uri="{FF2B5EF4-FFF2-40B4-BE49-F238E27FC236}">
                  <a16:creationId xmlns:a16="http://schemas.microsoft.com/office/drawing/2014/main" id="{D76709B7-F06A-4A91-94AE-4C67CDC80A2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17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1FBF7A06-E544-4EF5-8B5E-1B91DADBBA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18" name="Shape">
            <a:extLst>
              <a:ext uri="{FF2B5EF4-FFF2-40B4-BE49-F238E27FC236}">
                <a16:creationId xmlns:a16="http://schemas.microsoft.com/office/drawing/2014/main" id="{7F839A2F-3B33-4CE9-B195-359B7075B207}"/>
              </a:ext>
            </a:extLst>
          </p:cNvPr>
          <p:cNvGrpSpPr/>
          <p:nvPr/>
        </p:nvGrpSpPr>
        <p:grpSpPr>
          <a:xfrm>
            <a:off x="21117103" y="134898"/>
            <a:ext cx="3021866" cy="9523469"/>
            <a:chOff x="0" y="0"/>
            <a:chExt cx="2438012" cy="9523467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9DBA9F5C-15F4-4A43-B2D6-DE0878DF144A}"/>
                </a:ext>
              </a:extLst>
            </p:cNvPr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0" name="Shape Shape" descr="Shape Shape">
              <a:extLst>
                <a:ext uri="{FF2B5EF4-FFF2-40B4-BE49-F238E27FC236}">
                  <a16:creationId xmlns:a16="http://schemas.microsoft.com/office/drawing/2014/main" id="{FAC2120B-49A0-4BF8-9E18-318DD6D6AD1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sp>
        <p:nvSpPr>
          <p:cNvPr id="22" name="YENİ NESİL İHRACAT DESTEKLERİ…">
            <a:extLst>
              <a:ext uri="{FF2B5EF4-FFF2-40B4-BE49-F238E27FC236}">
                <a16:creationId xmlns:a16="http://schemas.microsoft.com/office/drawing/2014/main" id="{135D1FC6-35C0-4102-BB94-0F29DADFEE9D}"/>
              </a:ext>
            </a:extLst>
          </p:cNvPr>
          <p:cNvSpPr txBox="1"/>
          <p:nvPr/>
        </p:nvSpPr>
        <p:spPr>
          <a:xfrm>
            <a:off x="21175058" y="5305359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pic>
        <p:nvPicPr>
          <p:cNvPr id="23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86985BCE-6AAD-4914-85CC-01F71E94DA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5902" y="295538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24" name="YENİ NESİL İHRACAT DESTEKLERİ…">
            <a:extLst>
              <a:ext uri="{FF2B5EF4-FFF2-40B4-BE49-F238E27FC236}">
                <a16:creationId xmlns:a16="http://schemas.microsoft.com/office/drawing/2014/main" id="{B746DB2F-0590-4104-81C5-1331F446CD12}"/>
              </a:ext>
            </a:extLst>
          </p:cNvPr>
          <p:cNvSpPr txBox="1"/>
          <p:nvPr/>
        </p:nvSpPr>
        <p:spPr>
          <a:xfrm>
            <a:off x="90976" y="4655822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81734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">
            <a:extLst>
              <a:ext uri="{FF2B5EF4-FFF2-40B4-BE49-F238E27FC236}">
                <a16:creationId xmlns:a16="http://schemas.microsoft.com/office/drawing/2014/main" id="{CF257430-FEBB-4AAB-B079-C24801744844}"/>
              </a:ext>
            </a:extLst>
          </p:cNvPr>
          <p:cNvGrpSpPr/>
          <p:nvPr/>
        </p:nvGrpSpPr>
        <p:grpSpPr>
          <a:xfrm>
            <a:off x="4443735" y="970115"/>
            <a:ext cx="15556672" cy="1394492"/>
            <a:chOff x="-12700" y="-12699"/>
            <a:chExt cx="12192954" cy="1394491"/>
          </a:xfrm>
        </p:grpSpPr>
        <p:grpSp>
          <p:nvGrpSpPr>
            <p:cNvPr id="19" name="Rectangle">
              <a:extLst>
                <a:ext uri="{FF2B5EF4-FFF2-40B4-BE49-F238E27FC236}">
                  <a16:creationId xmlns:a16="http://schemas.microsoft.com/office/drawing/2014/main" id="{F6F739FC-0A3E-4F2F-87E8-384CEC8684A4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EAF2E007-7BA3-4CA9-834A-C11E2C91F7B9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22" name="Rectangle Rectangle" descr="Rectangle Rectangle">
                <a:extLst>
                  <a:ext uri="{FF2B5EF4-FFF2-40B4-BE49-F238E27FC236}">
                    <a16:creationId xmlns:a16="http://schemas.microsoft.com/office/drawing/2014/main" id="{D4A3A20D-C49B-4380-9491-40F20172C47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E91CEF3F-D1F5-4136-9D8C-D0107C6A9DDE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3" name="Shape">
            <a:extLst>
              <a:ext uri="{FF2B5EF4-FFF2-40B4-BE49-F238E27FC236}">
                <a16:creationId xmlns:a16="http://schemas.microsoft.com/office/drawing/2014/main" id="{7B74204B-6BAC-4DB5-BF2C-1544ECD88D79}"/>
              </a:ext>
            </a:extLst>
          </p:cNvPr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B4FE82A8-AC9B-4C35-A7E8-4B70E3195B1D}"/>
                </a:ext>
              </a:extLst>
            </p:cNvPr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5" name="Shape Shape" descr="Shape Shape">
              <a:extLst>
                <a:ext uri="{FF2B5EF4-FFF2-40B4-BE49-F238E27FC236}">
                  <a16:creationId xmlns:a16="http://schemas.microsoft.com/office/drawing/2014/main" id="{DBB3990A-9DDA-4410-8B54-A15BCB3894D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26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AA70BA32-D916-4FD4-88C4-965E217C7F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27" name="Shape">
            <a:extLst>
              <a:ext uri="{FF2B5EF4-FFF2-40B4-BE49-F238E27FC236}">
                <a16:creationId xmlns:a16="http://schemas.microsoft.com/office/drawing/2014/main" id="{6C2FDE64-CF43-402D-982D-32F8B9E48258}"/>
              </a:ext>
            </a:extLst>
          </p:cNvPr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86116CBF-1F3D-4F12-9124-C8BF89D6F74A}"/>
                </a:ext>
              </a:extLst>
            </p:cNvPr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9" name="Shape Shape" descr="Shape Shape">
              <a:extLst>
                <a:ext uri="{FF2B5EF4-FFF2-40B4-BE49-F238E27FC236}">
                  <a16:creationId xmlns:a16="http://schemas.microsoft.com/office/drawing/2014/main" id="{8AF250C1-AC63-4C90-9EB3-FAB906E8F0D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0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323C3F1C-6389-4547-9334-BA48EA118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31" name="YENİ NESİL İHRACAT DESTEKLERİ…">
            <a:extLst>
              <a:ext uri="{FF2B5EF4-FFF2-40B4-BE49-F238E27FC236}">
                <a16:creationId xmlns:a16="http://schemas.microsoft.com/office/drawing/2014/main" id="{08319963-15F9-46C4-AA49-6E68CF4FA709}"/>
              </a:ext>
            </a:extLst>
          </p:cNvPr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32" name="YENİ NESİL İHRACAT DESTEKLERİ…">
            <a:extLst>
              <a:ext uri="{FF2B5EF4-FFF2-40B4-BE49-F238E27FC236}">
                <a16:creationId xmlns:a16="http://schemas.microsoft.com/office/drawing/2014/main" id="{5863EFC2-CE2C-488F-9061-7E80379679CC}"/>
              </a:ext>
            </a:extLst>
          </p:cNvPr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33" name="YENİ NESİL İHRACAT DESTEKLERİ">
            <a:extLst>
              <a:ext uri="{FF2B5EF4-FFF2-40B4-BE49-F238E27FC236}">
                <a16:creationId xmlns:a16="http://schemas.microsoft.com/office/drawing/2014/main" id="{8CC73C14-13B9-4619-9805-3B2440EDCBE0}"/>
              </a:ext>
            </a:extLst>
          </p:cNvPr>
          <p:cNvSpPr txBox="1"/>
          <p:nvPr/>
        </p:nvSpPr>
        <p:spPr>
          <a:xfrm>
            <a:off x="4958002" y="1231178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Calibri" panose="020F0502020204030204" pitchFamily="34" charset="0"/>
              </a:rPr>
              <a:t>UR-GE PROJE DESTEĞİ</a:t>
            </a:r>
            <a:endParaRPr sz="4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10417FB0-CA53-4106-9DCC-E9DE6AECC1E1}"/>
              </a:ext>
            </a:extLst>
          </p:cNvPr>
          <p:cNvSpPr/>
          <p:nvPr/>
        </p:nvSpPr>
        <p:spPr>
          <a:xfrm>
            <a:off x="3136235" y="3509628"/>
            <a:ext cx="4861245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400" b="1" u="sng" dirty="0">
                <a:solidFill>
                  <a:srgbClr val="D8AD65"/>
                </a:solidFill>
              </a:rPr>
              <a:t>İşbirliği Kuruluşları;</a:t>
            </a:r>
          </a:p>
          <a:p>
            <a:pPr algn="l"/>
            <a:endParaRPr lang="tr-TR" sz="2000" b="1" dirty="0">
              <a:solidFill>
                <a:srgbClr val="D8AD65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Türkiye İhracatçılar Meclisi (TİM),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Türkiye Odalar ve Borsalar Birliği (TOBB),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 Dış Ekonomik İlişkiler Kurulu (DEİK),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 İhracatçı Birlikleri,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Ticaret ve/veya Sanayi Odaları,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Organize Sanayi Bölgeleri,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Endüstri Bölgeleri,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Teknoloji Geliştirme Bölgeleri,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Sektör Dernekleri ve Kuruluşları,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D8AD65"/>
                </a:solidFill>
              </a:rPr>
              <a:t>Sektörel</a:t>
            </a:r>
            <a:r>
              <a:rPr lang="tr-TR" sz="2400" b="1" dirty="0">
                <a:solidFill>
                  <a:srgbClr val="D8AD65"/>
                </a:solidFill>
              </a:rPr>
              <a:t> Dış Ticaret Şirketleri (SDŞ),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Ticaret Borsaları,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İşveren Sendikaları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İmalatçıların kurduğu dernek, birlik ve kooperatifler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D8AD65"/>
                </a:solidFill>
              </a:rPr>
              <a:t>İhracat konsorsiyumları</a:t>
            </a:r>
            <a:endParaRPr lang="tr-TR" sz="2400" b="1" dirty="0">
              <a:solidFill>
                <a:srgbClr val="D8AD65"/>
              </a:solidFill>
              <a:latin typeface="+mj-lt"/>
              <a:ea typeface="Myriad Pro Cond"/>
              <a:cs typeface="Times New Roman" panose="02020603050405020304" pitchFamily="18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B966F7AF-8189-45CE-81C1-F0208263FD3D}"/>
              </a:ext>
            </a:extLst>
          </p:cNvPr>
          <p:cNvSpPr/>
          <p:nvPr/>
        </p:nvSpPr>
        <p:spPr>
          <a:xfrm>
            <a:off x="7906612" y="2884197"/>
            <a:ext cx="11510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 defTabSz="685800" hangingPunct="1">
              <a:defRPr/>
            </a:pPr>
            <a:r>
              <a:rPr lang="tr-TR" sz="2400" b="1" dirty="0">
                <a:solidFill>
                  <a:srgbClr val="D8AD65"/>
                </a:solidFill>
                <a:latin typeface="Myriad Pro Cond"/>
              </a:rPr>
              <a:t>UR-GE PROJELERİNİN SÜRESİ 3 YILDIR </a:t>
            </a:r>
          </a:p>
          <a:p>
            <a:pPr marL="0" lvl="2" indent="0" algn="ctr" defTabSz="685800" hangingPunct="1">
              <a:defRPr/>
            </a:pPr>
            <a:r>
              <a:rPr lang="tr-TR" sz="2400" b="1" dirty="0">
                <a:solidFill>
                  <a:srgbClr val="D8AD65"/>
                </a:solidFill>
                <a:latin typeface="Myriad Pro Cond"/>
              </a:rPr>
              <a:t>Proje süresine projenin performansına göre 2 yıla</a:t>
            </a:r>
          </a:p>
          <a:p>
            <a:pPr marL="0" lvl="2" indent="0" algn="ctr" defTabSz="685800" hangingPunct="1">
              <a:defRPr/>
            </a:pPr>
            <a:r>
              <a:rPr lang="tr-TR" sz="2400" b="1" dirty="0">
                <a:solidFill>
                  <a:srgbClr val="D8AD65"/>
                </a:solidFill>
                <a:latin typeface="Myriad Pro Cond"/>
              </a:rPr>
              <a:t>kadar ilave süre verilebilir.</a:t>
            </a:r>
          </a:p>
          <a:p>
            <a:pPr marL="0" lvl="2" indent="0" algn="ctr" defTabSz="685800" hangingPunct="1">
              <a:defRPr/>
            </a:pPr>
            <a:endParaRPr lang="tr-TR" sz="2400" b="1" dirty="0">
              <a:solidFill>
                <a:srgbClr val="D8AD65"/>
              </a:solidFill>
              <a:latin typeface="Myriad Pro Cond"/>
            </a:endParaRPr>
          </a:p>
          <a:p>
            <a:pPr marL="0" lvl="2" indent="0" algn="ctr" defTabSz="685800" hangingPunct="1">
              <a:defRPr/>
            </a:pPr>
            <a:r>
              <a:rPr lang="tr-TR" sz="2400" b="1" dirty="0">
                <a:solidFill>
                  <a:srgbClr val="D8AD65"/>
                </a:solidFill>
                <a:latin typeface="Myriad Pro Cond"/>
              </a:rPr>
              <a:t>1 ŞİRKET EN FAZLA 3 UR-GE PROJESİNDE KATILIMCI OLABİLİR.</a:t>
            </a:r>
          </a:p>
        </p:txBody>
      </p:sp>
      <p:sp>
        <p:nvSpPr>
          <p:cNvPr id="38" name="Rectangle 113">
            <a:extLst>
              <a:ext uri="{FF2B5EF4-FFF2-40B4-BE49-F238E27FC236}">
                <a16:creationId xmlns:a16="http://schemas.microsoft.com/office/drawing/2014/main" id="{C9FF3D63-F30C-46CA-ABDA-D79A2507A2BA}"/>
              </a:ext>
            </a:extLst>
          </p:cNvPr>
          <p:cNvSpPr/>
          <p:nvPr/>
        </p:nvSpPr>
        <p:spPr>
          <a:xfrm>
            <a:off x="10339603" y="11611993"/>
            <a:ext cx="1214602" cy="4493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ŞİRKETLER</a:t>
            </a:r>
          </a:p>
        </p:txBody>
      </p:sp>
      <p:sp>
        <p:nvSpPr>
          <p:cNvPr id="39" name="Ok: Köşeli Çift Ayraç 38">
            <a:extLst>
              <a:ext uri="{FF2B5EF4-FFF2-40B4-BE49-F238E27FC236}">
                <a16:creationId xmlns:a16="http://schemas.microsoft.com/office/drawing/2014/main" id="{8DA31851-39C4-4C09-9F30-4542B9864DA0}"/>
              </a:ext>
            </a:extLst>
          </p:cNvPr>
          <p:cNvSpPr/>
          <p:nvPr/>
        </p:nvSpPr>
        <p:spPr>
          <a:xfrm>
            <a:off x="12577880" y="11166665"/>
            <a:ext cx="2665309" cy="1238839"/>
          </a:xfrm>
          <a:prstGeom prst="chevron">
            <a:avLst/>
          </a:prstGeom>
          <a:noFill/>
          <a:ln>
            <a:solidFill>
              <a:srgbClr val="D8AD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0" name="Rectangle 113">
            <a:extLst>
              <a:ext uri="{FF2B5EF4-FFF2-40B4-BE49-F238E27FC236}">
                <a16:creationId xmlns:a16="http://schemas.microsoft.com/office/drawing/2014/main" id="{D1506AEF-F8C3-40F3-9621-D53A07D4499A}"/>
              </a:ext>
            </a:extLst>
          </p:cNvPr>
          <p:cNvSpPr/>
          <p:nvPr/>
        </p:nvSpPr>
        <p:spPr>
          <a:xfrm>
            <a:off x="13160814" y="11471225"/>
            <a:ext cx="1461281" cy="6867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İŞBİRLİĞİ KURULUŞU</a:t>
            </a:r>
          </a:p>
        </p:txBody>
      </p:sp>
      <p:sp>
        <p:nvSpPr>
          <p:cNvPr id="41" name="Ok: Köşeli Çift Ayraç 40">
            <a:extLst>
              <a:ext uri="{FF2B5EF4-FFF2-40B4-BE49-F238E27FC236}">
                <a16:creationId xmlns:a16="http://schemas.microsoft.com/office/drawing/2014/main" id="{C503ED6C-F301-4D95-B4B6-71F1E365C533}"/>
              </a:ext>
            </a:extLst>
          </p:cNvPr>
          <p:cNvSpPr/>
          <p:nvPr/>
        </p:nvSpPr>
        <p:spPr>
          <a:xfrm>
            <a:off x="15364590" y="11134533"/>
            <a:ext cx="2689974" cy="1256903"/>
          </a:xfrm>
          <a:prstGeom prst="chevron">
            <a:avLst/>
          </a:prstGeom>
          <a:noFill/>
          <a:ln>
            <a:solidFill>
              <a:srgbClr val="D8AD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2" name="Rectangle 113">
            <a:extLst>
              <a:ext uri="{FF2B5EF4-FFF2-40B4-BE49-F238E27FC236}">
                <a16:creationId xmlns:a16="http://schemas.microsoft.com/office/drawing/2014/main" id="{DD57C58F-7D53-454F-AFB6-F91F7300504F}"/>
              </a:ext>
            </a:extLst>
          </p:cNvPr>
          <p:cNvSpPr/>
          <p:nvPr/>
        </p:nvSpPr>
        <p:spPr>
          <a:xfrm>
            <a:off x="15989799" y="11454773"/>
            <a:ext cx="1439555" cy="71969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TİCARET BAKANLIĞI</a:t>
            </a:r>
          </a:p>
        </p:txBody>
      </p:sp>
      <p:sp>
        <p:nvSpPr>
          <p:cNvPr id="43" name="Ok: Köşeli Çift Ayraç 42">
            <a:extLst>
              <a:ext uri="{FF2B5EF4-FFF2-40B4-BE49-F238E27FC236}">
                <a16:creationId xmlns:a16="http://schemas.microsoft.com/office/drawing/2014/main" id="{25292BB0-4465-4E9F-AB66-B398177AF346}"/>
              </a:ext>
            </a:extLst>
          </p:cNvPr>
          <p:cNvSpPr/>
          <p:nvPr/>
        </p:nvSpPr>
        <p:spPr>
          <a:xfrm>
            <a:off x="9599966" y="11143564"/>
            <a:ext cx="2665309" cy="1238839"/>
          </a:xfrm>
          <a:prstGeom prst="chevron">
            <a:avLst/>
          </a:prstGeom>
          <a:noFill/>
          <a:ln>
            <a:solidFill>
              <a:srgbClr val="D8AD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12B0E0F6-84F5-4832-B1BC-B3F66D96EF2B}"/>
              </a:ext>
            </a:extLst>
          </p:cNvPr>
          <p:cNvSpPr txBox="1"/>
          <p:nvPr/>
        </p:nvSpPr>
        <p:spPr>
          <a:xfrm>
            <a:off x="9322231" y="5423953"/>
            <a:ext cx="9427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5 DEFA STANTLI FUAR KATILIMI - UZAK ÜLKELER STRATEJİSİ KAPSAMINDA YER ALAN ÜLKELERDEKİ FUARLAR + (</a:t>
            </a:r>
            <a:r>
              <a:rPr lang="tr-TR" sz="2400" b="1" dirty="0">
                <a:solidFill>
                  <a:srgbClr val="D8AD65"/>
                </a:solidFill>
                <a:latin typeface="Myriad Pro Cond"/>
              </a:rPr>
              <a:t>DİĞER ÜLKELER İÇİN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PRESTİJLİ FUARLAR DIŞINDA KALAN FUARLAR)</a:t>
            </a:r>
          </a:p>
        </p:txBody>
      </p:sp>
      <p:pic>
        <p:nvPicPr>
          <p:cNvPr id="45" name="Image" descr="Image">
            <a:extLst>
              <a:ext uri="{FF2B5EF4-FFF2-40B4-BE49-F238E27FC236}">
                <a16:creationId xmlns:a16="http://schemas.microsoft.com/office/drawing/2014/main" id="{BBB09737-44AA-4B1B-B73E-A51B64F61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067" y="5500836"/>
            <a:ext cx="1019425" cy="1019463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46" name="İŞBİRLİĞİ…">
            <a:extLst>
              <a:ext uri="{FF2B5EF4-FFF2-40B4-BE49-F238E27FC236}">
                <a16:creationId xmlns:a16="http://schemas.microsoft.com/office/drawing/2014/main" id="{3A9D438B-4B5C-4CE7-A4B5-3EDC2D2A5E8E}"/>
              </a:ext>
            </a:extLst>
          </p:cNvPr>
          <p:cNvSpPr txBox="1"/>
          <p:nvPr/>
        </p:nvSpPr>
        <p:spPr>
          <a:xfrm>
            <a:off x="7745534" y="5850154"/>
            <a:ext cx="2377076" cy="347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numCol="1" anchor="ctr">
            <a:spAutoFit/>
          </a:bodyPr>
          <a:lstStyle/>
          <a:p>
            <a:pPr defTabSz="2438337"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YENİ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2C36085B-05F1-4A55-9A66-163EAAB3BBEF}"/>
              </a:ext>
            </a:extLst>
          </p:cNvPr>
          <p:cNvSpPr txBox="1"/>
          <p:nvPr/>
        </p:nvSpPr>
        <p:spPr>
          <a:xfrm>
            <a:off x="8026953" y="7448897"/>
            <a:ext cx="12317506" cy="24314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2" indent="0">
              <a:buClr>
                <a:srgbClr val="990000"/>
              </a:buClr>
            </a:pPr>
            <a:r>
              <a:rPr lang="tr-TR" sz="2800" b="1" i="1" dirty="0">
                <a:solidFill>
                  <a:srgbClr val="D8AD65"/>
                </a:solidFill>
                <a:latin typeface="Myriad Pro Cond"/>
              </a:rPr>
              <a:t>2025 yılı Ocak ayı itibarıyla Gıda ve Tarım sektöründe 40 aktif</a:t>
            </a:r>
          </a:p>
          <a:p>
            <a:pPr lvl="2" indent="0">
              <a:buClr>
                <a:srgbClr val="990000"/>
              </a:buClr>
            </a:pPr>
            <a:r>
              <a:rPr lang="tr-TR" sz="2800" b="1" i="1" dirty="0">
                <a:solidFill>
                  <a:srgbClr val="D8AD65"/>
                </a:solidFill>
                <a:latin typeface="Myriad Pro Cond"/>
              </a:rPr>
              <a:t>toplam </a:t>
            </a:r>
            <a:r>
              <a:rPr lang="tr-TR" sz="2800" b="1" i="1" u="sng" dirty="0">
                <a:solidFill>
                  <a:srgbClr val="D8AD65"/>
                </a:solidFill>
                <a:latin typeface="Myriad Pro Cond"/>
              </a:rPr>
              <a:t>125 adet</a:t>
            </a:r>
            <a:r>
              <a:rPr lang="tr-TR" sz="2800" b="1" i="1" dirty="0">
                <a:solidFill>
                  <a:srgbClr val="D8AD65"/>
                </a:solidFill>
                <a:latin typeface="Myriad Pro Cond"/>
              </a:rPr>
              <a:t> UR-GE Projesi desteklenmiştir.</a:t>
            </a:r>
          </a:p>
          <a:p>
            <a:pPr lvl="2" indent="0">
              <a:buClr>
                <a:srgbClr val="990000"/>
              </a:buClr>
            </a:pPr>
            <a:endParaRPr lang="tr-TR" sz="2400" b="1" i="1" dirty="0">
              <a:solidFill>
                <a:srgbClr val="D8AD65"/>
              </a:solidFill>
              <a:latin typeface="Myriad Pro Cond"/>
            </a:endParaRPr>
          </a:p>
          <a:p>
            <a:pPr lvl="2" indent="0">
              <a:buClr>
                <a:srgbClr val="990000"/>
              </a:buClr>
            </a:pPr>
            <a:r>
              <a:rPr lang="tr-TR" sz="2400" b="1" i="1" dirty="0">
                <a:solidFill>
                  <a:schemeClr val="bg1"/>
                </a:solidFill>
                <a:latin typeface="Myriad Pro Cond"/>
              </a:rPr>
              <a:t>(59 Hububat, Bakliyat, Yağlı Tohumlar ve Mamulleri; 28 Yaş Meyve Sebze; 24 Meyve Sebze Mamulleri; 9 Fındık ve Mamulleri; 3 Zeytin ve Zeytinyağı; 1 Tütün; 1 Evcil Hayvan Gıdaları)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340650-262E-4EA1-8729-5EB2163BB3D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0658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"/>
          <p:cNvGrpSpPr/>
          <p:nvPr/>
        </p:nvGrpSpPr>
        <p:grpSpPr>
          <a:xfrm>
            <a:off x="4443735" y="970115"/>
            <a:ext cx="15556672" cy="1394492"/>
            <a:chOff x="-12700" y="-12699"/>
            <a:chExt cx="12192954" cy="1394491"/>
          </a:xfrm>
        </p:grpSpPr>
        <p:grpSp>
          <p:nvGrpSpPr>
            <p:cNvPr id="21" name="Rectangle"/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23" name="Rectangle"/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24" name="Rectangle Rectangle" descr="Rectangle Rectangle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22" name="Line"/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4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4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9" name="YENİ NESİL İHRACAT DESTEKLERİ"/>
          <p:cNvSpPr txBox="1"/>
          <p:nvPr/>
        </p:nvSpPr>
        <p:spPr>
          <a:xfrm>
            <a:off x="4958002" y="1231178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Calibri" panose="020F0502020204030204" pitchFamily="34" charset="0"/>
              </a:rPr>
              <a:t>UR-GE PROJE DESTEĞİ</a:t>
            </a:r>
            <a:endParaRPr sz="4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4" name="İhracat desteklerimizi yeni bir bakış açısıyla kurguladık"/>
          <p:cNvSpPr txBox="1"/>
          <p:nvPr/>
        </p:nvSpPr>
        <p:spPr>
          <a:xfrm>
            <a:off x="11853188" y="2891065"/>
            <a:ext cx="9103365" cy="624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 algn="l"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endParaRPr dirty="0">
              <a:solidFill>
                <a:srgbClr val="ED3338"/>
              </a:solidFill>
              <a:sym typeface="Helvetica Neue"/>
            </a:endParaRPr>
          </a:p>
        </p:txBody>
      </p:sp>
      <p:sp>
        <p:nvSpPr>
          <p:cNvPr id="48" name="14 farklı mevzuat  (yaklaşık 200 sayfa) ile düzenlenen tüm destekler Çerçeve Üst bir Kararda toplandı.…"/>
          <p:cNvSpPr txBox="1"/>
          <p:nvPr/>
        </p:nvSpPr>
        <p:spPr>
          <a:xfrm>
            <a:off x="11740340" y="4714176"/>
            <a:ext cx="8915801" cy="51614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 marL="342900" indent="-342900" algn="l">
              <a:spcBef>
                <a:spcPts val="1200"/>
              </a:spcBef>
              <a:buSzPct val="123000"/>
              <a:buChar char="•"/>
              <a:defRPr sz="3600">
                <a:solidFill>
                  <a:srgbClr val="FFFFFF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endParaRPr sz="3400" dirty="0"/>
          </a:p>
        </p:txBody>
      </p:sp>
      <p:graphicFrame>
        <p:nvGraphicFramePr>
          <p:cNvPr id="40" name="Tablo 39">
            <a:extLst>
              <a:ext uri="{FF2B5EF4-FFF2-40B4-BE49-F238E27FC236}">
                <a16:creationId xmlns:a16="http://schemas.microsoft.com/office/drawing/2014/main" id="{FEAD63AF-C3B6-4014-BF70-EF67C401C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5954"/>
              </p:ext>
            </p:extLst>
          </p:nvPr>
        </p:nvGraphicFramePr>
        <p:xfrm>
          <a:off x="3449805" y="3203527"/>
          <a:ext cx="17367507" cy="9560489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  <a:tableStyleId>{3B4B98B0-60AC-42C2-AFA5-B58CD77FA1E5}</a:tableStyleId>
              </a:tblPr>
              <a:tblGrid>
                <a:gridCol w="453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7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1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876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Destek </a:t>
                      </a:r>
                    </a:p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Kalemi</a:t>
                      </a:r>
                    </a:p>
                  </a:txBody>
                  <a:tcPr marL="7573" marR="7573" marT="75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Destek Oranı </a:t>
                      </a:r>
                    </a:p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% </a:t>
                      </a:r>
                    </a:p>
                  </a:txBody>
                  <a:tcPr marL="7573" marR="7573" marT="7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Destek </a:t>
                      </a:r>
                    </a:p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Limiti</a:t>
                      </a:r>
                    </a:p>
                  </a:txBody>
                  <a:tcPr marL="7573" marR="7573" marT="7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Süre/Adet</a:t>
                      </a:r>
                    </a:p>
                  </a:txBody>
                  <a:tcPr marL="7573" marR="7573" marT="7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Faydalanıcı</a:t>
                      </a:r>
                    </a:p>
                  </a:txBody>
                  <a:tcPr marL="7573" marR="7573" marT="75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75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İHTİYAÇ ANALİZİ, EĞİTİM,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DANIŞMANLIK, TANITIM</a:t>
                      </a:r>
                      <a:endParaRPr kumimoji="0" lang="tr-TR" altLang="tr-T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22.891.687 </a:t>
                      </a:r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  </a:t>
                      </a:r>
                    </a:p>
                    <a:p>
                      <a:pPr marL="0" marR="0" lvl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(613.828,4 EUR</a:t>
                      </a:r>
                      <a:r>
                        <a:rPr lang="tr-TR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</a:t>
                      </a:r>
                    </a:p>
                    <a:p>
                      <a:pPr marL="0" marR="0" lvl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 süresince (36 Ay)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İş Birliği </a:t>
                      </a:r>
                    </a:p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Kuruluşu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40124"/>
                  </a:ext>
                </a:extLst>
              </a:tr>
              <a:tr h="605340">
                <a:tc vMerge="1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 Cond"/>
                          <a:ea typeface="Calibri" pitchFamily="34" charset="0"/>
                          <a:cs typeface="Times New Roman" pitchFamily="18" charset="0"/>
                        </a:rPr>
                        <a:t>YURT DIŞI PAZARLAMA 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1B2C5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9.536.972 </a:t>
                      </a:r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  (255.728,8 EUR)</a:t>
                      </a:r>
                    </a:p>
                    <a:p>
                      <a:pPr algn="ctr" rtl="0" fontAlgn="ctr"/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Program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1B2C5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9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YURT DIŞI PAZARLAMA </a:t>
                      </a:r>
                      <a:endParaRPr kumimoji="0" lang="tr-TR" altLang="tr-T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90372"/>
                  </a:ext>
                </a:extLst>
              </a:tr>
              <a:tr h="1336552">
                <a:tc rowSpan="2">
                  <a:txBody>
                    <a:bodyPr/>
                    <a:lstStyle/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SANAL YURT DIŞI PAZARLAMA</a:t>
                      </a:r>
                      <a:endParaRPr lang="tr-TR" sz="3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3.050.397 </a:t>
                      </a:r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 </a:t>
                      </a:r>
                    </a:p>
                    <a:p>
                      <a:pPr algn="ctr" rtl="0" fontAlgn="ctr"/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(81.794,8 EUR)</a:t>
                      </a:r>
                    </a:p>
                    <a:p>
                      <a:pPr algn="ctr" rtl="0" fontAlgn="ctr"/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Program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6538804"/>
                  </a:ext>
                </a:extLst>
              </a:tr>
              <a:tr h="125171">
                <a:tc vMerge="1"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Franchise</a:t>
                      </a:r>
                      <a:endParaRPr kumimoji="0" lang="tr-TR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Myriad Pro Cond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7573" marR="7573" marT="75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E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5.721.340 </a:t>
                      </a:r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 (153.414,7 EUR)</a:t>
                      </a:r>
                    </a:p>
                    <a:p>
                      <a:pPr algn="ctr" rtl="0" fontAlgn="ctr"/>
                      <a:r>
                        <a:rPr lang="tr-TR" sz="32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Program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378375"/>
                  </a:ext>
                </a:extLst>
              </a:tr>
              <a:tr h="966347">
                <a:tc>
                  <a:txBody>
                    <a:bodyPr/>
                    <a:lstStyle/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ALIM HEYETİ</a:t>
                      </a:r>
                      <a:endParaRPr kumimoji="0" lang="tr-TR" sz="32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3000" b="1" i="0" u="none" strike="noStrike" dirty="0">
                        <a:solidFill>
                          <a:schemeClr val="bg1"/>
                        </a:solidFill>
                        <a:effectLst/>
                        <a:latin typeface="Myriad Pro Cond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3000" b="1" i="0" u="none" strike="noStrike" dirty="0">
                        <a:solidFill>
                          <a:schemeClr val="bg1"/>
                        </a:solidFill>
                        <a:effectLst/>
                        <a:latin typeface="Myriad Pro Cond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0001"/>
                  </a:ext>
                </a:extLst>
              </a:tr>
              <a:tr h="1300931">
                <a:tc>
                  <a:txBody>
                    <a:bodyPr/>
                    <a:lstStyle/>
                    <a:p>
                      <a:pPr marL="0" marR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İSTİHDAM</a:t>
                      </a:r>
                      <a:endParaRPr kumimoji="0" lang="tr-TR" sz="32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Emsal Brüt Ücret</a:t>
                      </a:r>
                      <a:endParaRPr lang="tr-TR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2 kişi; proje süresince</a:t>
                      </a:r>
                      <a:endParaRPr lang="tr-TR" sz="3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35293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84277FE-735B-4A10-BDCC-0FB4761F08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19303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7A1918D-8D13-47FD-9856-5F244F6533E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19600" y="3312726"/>
            <a:ext cx="15408276" cy="138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z="44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A51B3DA-43C8-4918-9084-06697BF2040D}"/>
              </a:ext>
            </a:extLst>
          </p:cNvPr>
          <p:cNvSpPr/>
          <p:nvPr/>
        </p:nvSpPr>
        <p:spPr>
          <a:xfrm>
            <a:off x="11046526" y="8659571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4400" dirty="0"/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360B7226-887B-4CDE-923A-43C63F22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843468"/>
              </p:ext>
            </p:extLst>
          </p:nvPr>
        </p:nvGraphicFramePr>
        <p:xfrm>
          <a:off x="3510166" y="3073895"/>
          <a:ext cx="17811342" cy="192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08F13BAB-F25B-4070-BBA4-48656DA86EDB}"/>
              </a:ext>
            </a:extLst>
          </p:cNvPr>
          <p:cNvCxnSpPr>
            <a:cxnSpLocks/>
          </p:cNvCxnSpPr>
          <p:nvPr/>
        </p:nvCxnSpPr>
        <p:spPr>
          <a:xfrm flipH="1">
            <a:off x="11887201" y="5161245"/>
            <a:ext cx="33210" cy="8167893"/>
          </a:xfrm>
          <a:prstGeom prst="line">
            <a:avLst/>
          </a:prstGeom>
          <a:ln w="57150" cap="sq" cmpd="sng">
            <a:solidFill>
              <a:srgbClr val="0070C0"/>
            </a:solidFill>
            <a:tailEnd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440C30EA-2634-4817-AD67-864DE39C94BB}"/>
              </a:ext>
            </a:extLst>
          </p:cNvPr>
          <p:cNvCxnSpPr>
            <a:cxnSpLocks/>
          </p:cNvCxnSpPr>
          <p:nvPr/>
        </p:nvCxnSpPr>
        <p:spPr>
          <a:xfrm>
            <a:off x="10887966" y="9646018"/>
            <a:ext cx="2064888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E507B3DD-CB1D-4334-97EC-0A60AF18D4CC}"/>
              </a:ext>
            </a:extLst>
          </p:cNvPr>
          <p:cNvCxnSpPr>
            <a:cxnSpLocks/>
          </p:cNvCxnSpPr>
          <p:nvPr/>
        </p:nvCxnSpPr>
        <p:spPr>
          <a:xfrm>
            <a:off x="10887966" y="11503987"/>
            <a:ext cx="2064888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0FED6B13-2C0D-4B04-B0F5-71AC34B3F6C8}"/>
              </a:ext>
            </a:extLst>
          </p:cNvPr>
          <p:cNvCxnSpPr>
            <a:cxnSpLocks/>
          </p:cNvCxnSpPr>
          <p:nvPr/>
        </p:nvCxnSpPr>
        <p:spPr>
          <a:xfrm>
            <a:off x="10887966" y="7747995"/>
            <a:ext cx="2064888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6AC6E7D4-5641-4024-855B-84AF4C0EF279}"/>
              </a:ext>
            </a:extLst>
          </p:cNvPr>
          <p:cNvCxnSpPr>
            <a:cxnSpLocks/>
          </p:cNvCxnSpPr>
          <p:nvPr/>
        </p:nvCxnSpPr>
        <p:spPr>
          <a:xfrm>
            <a:off x="10850126" y="5973622"/>
            <a:ext cx="2064888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3D2C7812-7666-4067-8338-678CDA77D157}"/>
              </a:ext>
            </a:extLst>
          </p:cNvPr>
          <p:cNvCxnSpPr>
            <a:cxnSpLocks/>
          </p:cNvCxnSpPr>
          <p:nvPr/>
        </p:nvCxnSpPr>
        <p:spPr>
          <a:xfrm>
            <a:off x="10887966" y="13329138"/>
            <a:ext cx="2064888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Yuvarlatılmış Dikdörtgen 26">
            <a:extLst>
              <a:ext uri="{FF2B5EF4-FFF2-40B4-BE49-F238E27FC236}">
                <a16:creationId xmlns:a16="http://schemas.microsoft.com/office/drawing/2014/main" id="{BC91DA89-2DF9-4D79-8C09-8CA3ECA8977E}"/>
              </a:ext>
            </a:extLst>
          </p:cNvPr>
          <p:cNvSpPr/>
          <p:nvPr/>
        </p:nvSpPr>
        <p:spPr>
          <a:xfrm>
            <a:off x="561890" y="5476861"/>
            <a:ext cx="9960264" cy="993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Tanıtım</a:t>
            </a:r>
          </a:p>
        </p:txBody>
      </p:sp>
      <p:sp>
        <p:nvSpPr>
          <p:cNvPr id="24" name="Yuvarlatılmış Dikdörtgen 26">
            <a:extLst>
              <a:ext uri="{FF2B5EF4-FFF2-40B4-BE49-F238E27FC236}">
                <a16:creationId xmlns:a16="http://schemas.microsoft.com/office/drawing/2014/main" id="{2480E6EE-3FE2-40B4-BF53-E8A30FF448FE}"/>
              </a:ext>
            </a:extLst>
          </p:cNvPr>
          <p:cNvSpPr/>
          <p:nvPr/>
        </p:nvSpPr>
        <p:spPr>
          <a:xfrm>
            <a:off x="561890" y="7242383"/>
            <a:ext cx="9960264" cy="993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Fuar</a:t>
            </a:r>
          </a:p>
        </p:txBody>
      </p:sp>
      <p:sp>
        <p:nvSpPr>
          <p:cNvPr id="25" name="Yuvarlatılmış Dikdörtgen 26">
            <a:extLst>
              <a:ext uri="{FF2B5EF4-FFF2-40B4-BE49-F238E27FC236}">
                <a16:creationId xmlns:a16="http://schemas.microsoft.com/office/drawing/2014/main" id="{B28B358C-C056-4E2A-8022-79BF4CD47CF7}"/>
              </a:ext>
            </a:extLst>
          </p:cNvPr>
          <p:cNvSpPr/>
          <p:nvPr/>
        </p:nvSpPr>
        <p:spPr>
          <a:xfrm>
            <a:off x="561890" y="9149257"/>
            <a:ext cx="9960264" cy="993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Danışmanlık</a:t>
            </a:r>
          </a:p>
        </p:txBody>
      </p:sp>
      <p:sp>
        <p:nvSpPr>
          <p:cNvPr id="34" name="Yuvarlatılmış Dikdörtgen 26">
            <a:extLst>
              <a:ext uri="{FF2B5EF4-FFF2-40B4-BE49-F238E27FC236}">
                <a16:creationId xmlns:a16="http://schemas.microsoft.com/office/drawing/2014/main" id="{9CAD06A2-AD85-4A82-9D32-1DF29D098221}"/>
              </a:ext>
            </a:extLst>
          </p:cNvPr>
          <p:cNvSpPr/>
          <p:nvPr/>
        </p:nvSpPr>
        <p:spPr>
          <a:xfrm>
            <a:off x="599730" y="10616507"/>
            <a:ext cx="9960264" cy="15551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Depolama hizmeti ile birim kira/temel kurulum/konsept mimari çalışma</a:t>
            </a:r>
          </a:p>
        </p:txBody>
      </p:sp>
      <p:sp>
        <p:nvSpPr>
          <p:cNvPr id="35" name="Yuvarlatılmış Dikdörtgen 26">
            <a:extLst>
              <a:ext uri="{FF2B5EF4-FFF2-40B4-BE49-F238E27FC236}">
                <a16:creationId xmlns:a16="http://schemas.microsoft.com/office/drawing/2014/main" id="{533A92EE-1F85-4775-A158-C460A1F3B2C0}"/>
              </a:ext>
            </a:extLst>
          </p:cNvPr>
          <p:cNvSpPr/>
          <p:nvPr/>
        </p:nvSpPr>
        <p:spPr>
          <a:xfrm>
            <a:off x="599730" y="12382030"/>
            <a:ext cx="9960264" cy="993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Franchise</a:t>
            </a:r>
          </a:p>
        </p:txBody>
      </p:sp>
      <p:sp>
        <p:nvSpPr>
          <p:cNvPr id="36" name="Yuvarlatılmış Dikdörtgen 26">
            <a:extLst>
              <a:ext uri="{FF2B5EF4-FFF2-40B4-BE49-F238E27FC236}">
                <a16:creationId xmlns:a16="http://schemas.microsoft.com/office/drawing/2014/main" id="{F87782E4-E3FA-4A43-A8EB-CC50777453C9}"/>
              </a:ext>
            </a:extLst>
          </p:cNvPr>
          <p:cNvSpPr/>
          <p:nvPr/>
        </p:nvSpPr>
        <p:spPr>
          <a:xfrm>
            <a:off x="13285458" y="5515115"/>
            <a:ext cx="9960264" cy="993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İstihdam</a:t>
            </a:r>
          </a:p>
        </p:txBody>
      </p:sp>
      <p:sp>
        <p:nvSpPr>
          <p:cNvPr id="37" name="Yuvarlatılmış Dikdörtgen 26">
            <a:extLst>
              <a:ext uri="{FF2B5EF4-FFF2-40B4-BE49-F238E27FC236}">
                <a16:creationId xmlns:a16="http://schemas.microsoft.com/office/drawing/2014/main" id="{A95646B6-5512-4AB5-8487-EE7B0B5DA105}"/>
              </a:ext>
            </a:extLst>
          </p:cNvPr>
          <p:cNvSpPr/>
          <p:nvPr/>
        </p:nvSpPr>
        <p:spPr>
          <a:xfrm>
            <a:off x="13246916" y="6971680"/>
            <a:ext cx="9960264" cy="18937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3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yriad Pro Cond"/>
            </a:endParaRPr>
          </a:p>
        </p:txBody>
      </p:sp>
      <p:sp>
        <p:nvSpPr>
          <p:cNvPr id="38" name="Yuvarlatılmış Dikdörtgen 26">
            <a:extLst>
              <a:ext uri="{FF2B5EF4-FFF2-40B4-BE49-F238E27FC236}">
                <a16:creationId xmlns:a16="http://schemas.microsoft.com/office/drawing/2014/main" id="{CCC75EF9-3BA1-44D1-B627-5F43FD471F06}"/>
              </a:ext>
            </a:extLst>
          </p:cNvPr>
          <p:cNvSpPr/>
          <p:nvPr/>
        </p:nvSpPr>
        <p:spPr>
          <a:xfrm>
            <a:off x="13246916" y="9149257"/>
            <a:ext cx="9960264" cy="14672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Pazara giriş belgesi, ruhsatlandırma ile klinik test işlemleri</a:t>
            </a:r>
          </a:p>
        </p:txBody>
      </p:sp>
      <p:sp>
        <p:nvSpPr>
          <p:cNvPr id="39" name="Yuvarlatılmış Dikdörtgen 26">
            <a:extLst>
              <a:ext uri="{FF2B5EF4-FFF2-40B4-BE49-F238E27FC236}">
                <a16:creationId xmlns:a16="http://schemas.microsoft.com/office/drawing/2014/main" id="{68072D13-306B-475F-80C6-5B323B9AA4E9}"/>
              </a:ext>
            </a:extLst>
          </p:cNvPr>
          <p:cNvSpPr/>
          <p:nvPr/>
        </p:nvSpPr>
        <p:spPr>
          <a:xfrm>
            <a:off x="13213706" y="11024701"/>
            <a:ext cx="9960264" cy="993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Pazar araştırması çalışması ve raporları</a:t>
            </a:r>
          </a:p>
        </p:txBody>
      </p:sp>
      <p:sp>
        <p:nvSpPr>
          <p:cNvPr id="40" name="Yuvarlatılmış Dikdörtgen 26">
            <a:extLst>
              <a:ext uri="{FF2B5EF4-FFF2-40B4-BE49-F238E27FC236}">
                <a16:creationId xmlns:a16="http://schemas.microsoft.com/office/drawing/2014/main" id="{120C1C18-2582-4871-9C01-C40F53B64A37}"/>
              </a:ext>
            </a:extLst>
          </p:cNvPr>
          <p:cNvSpPr/>
          <p:nvPr/>
        </p:nvSpPr>
        <p:spPr>
          <a:xfrm>
            <a:off x="13280826" y="12390650"/>
            <a:ext cx="9960264" cy="993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Gelişim Yol Haritası</a:t>
            </a: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21CC28A7-25DB-0AC8-5938-337658537D7C}"/>
              </a:ext>
            </a:extLst>
          </p:cNvPr>
          <p:cNvGrpSpPr/>
          <p:nvPr/>
        </p:nvGrpSpPr>
        <p:grpSpPr>
          <a:xfrm>
            <a:off x="4965454" y="953882"/>
            <a:ext cx="15556672" cy="1394492"/>
            <a:chOff x="-12700" y="-12699"/>
            <a:chExt cx="12192954" cy="1394491"/>
          </a:xfrm>
        </p:grpSpPr>
        <p:grpSp>
          <p:nvGrpSpPr>
            <p:cNvPr id="6" name="Rectangle">
              <a:extLst>
                <a:ext uri="{FF2B5EF4-FFF2-40B4-BE49-F238E27FC236}">
                  <a16:creationId xmlns:a16="http://schemas.microsoft.com/office/drawing/2014/main" id="{5FA21435-0006-3B38-865F-1CA4DFF43727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7D992261-39FF-A38F-6764-79DC641687B7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44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0" name="Rectangle Rectangle" descr="Rectangle Rectangle">
                <a:extLst>
                  <a:ext uri="{FF2B5EF4-FFF2-40B4-BE49-F238E27FC236}">
                    <a16:creationId xmlns:a16="http://schemas.microsoft.com/office/drawing/2014/main" id="{47E6A97C-44A5-80DD-064F-76EFAFCF9A54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20C32F2D-9FF1-51C7-74CD-01CD232B086F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 sz="4400">
                <a:latin typeface="Helvetica Neue"/>
              </a:endParaRPr>
            </a:p>
          </p:txBody>
        </p: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BFC68D6-D4AF-F91A-CCA1-33587062320D}"/>
              </a:ext>
            </a:extLst>
          </p:cNvPr>
          <p:cNvSpPr txBox="1"/>
          <p:nvPr/>
        </p:nvSpPr>
        <p:spPr>
          <a:xfrm>
            <a:off x="6236494" y="1032575"/>
            <a:ext cx="12358686" cy="10156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</a:defRPr>
            </a:lvl1pPr>
          </a:lstStyle>
          <a:p>
            <a:pPr lvl="1"/>
            <a:r>
              <a:rPr lang="tr-TR" altLang="tr-TR" sz="6000" b="1" dirty="0">
                <a:solidFill>
                  <a:srgbClr val="D8AD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TURQUALITY®/ MARKA DESTEĞİ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A9B5DA6-CE94-D91B-F47A-DF51B50B6EB2}"/>
              </a:ext>
            </a:extLst>
          </p:cNvPr>
          <p:cNvSpPr txBox="1"/>
          <p:nvPr/>
        </p:nvSpPr>
        <p:spPr>
          <a:xfrm>
            <a:off x="13280125" y="7091317"/>
            <a:ext cx="9893845" cy="18466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r-TR" sz="3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Cond"/>
              </a:rPr>
              <a:t>Patent, faydalı model, endüstriyel tasarım tescili ile yurt dışı marka tescil/yenileme/koruma</a:t>
            </a:r>
          </a:p>
        </p:txBody>
      </p:sp>
    </p:spTree>
    <p:extLst>
      <p:ext uri="{BB962C8B-B14F-4D97-AF65-F5344CB8AC3E}">
        <p14:creationId xmlns:p14="http://schemas.microsoft.com/office/powerpoint/2010/main" val="344865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"/>
          <p:cNvGrpSpPr/>
          <p:nvPr/>
        </p:nvGrpSpPr>
        <p:grpSpPr>
          <a:xfrm>
            <a:off x="7135776" y="2603848"/>
            <a:ext cx="10396086" cy="1694397"/>
            <a:chOff x="-12702" y="-12700"/>
            <a:chExt cx="15080952" cy="2000755"/>
          </a:xfrm>
          <a:solidFill>
            <a:srgbClr val="001A3B"/>
          </a:solidFill>
        </p:grpSpPr>
        <p:grpSp>
          <p:nvGrpSpPr>
            <p:cNvPr id="50" name="Rectangle"/>
            <p:cNvGrpSpPr/>
            <p:nvPr/>
          </p:nvGrpSpPr>
          <p:grpSpPr>
            <a:xfrm>
              <a:off x="-12702" y="-12700"/>
              <a:ext cx="15080952" cy="2000755"/>
              <a:chOff x="-1" y="0"/>
              <a:chExt cx="15080950" cy="2000754"/>
            </a:xfrm>
            <a:grpFill/>
          </p:grpSpPr>
          <p:sp>
            <p:nvSpPr>
              <p:cNvPr id="53" name="Rectangle"/>
              <p:cNvSpPr/>
              <p:nvPr/>
            </p:nvSpPr>
            <p:spPr>
              <a:xfrm>
                <a:off x="12700" y="12700"/>
                <a:ext cx="15055547" cy="19753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54" name="Rectangle Rectangle" descr="Rectangle Rectangle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15080950" cy="2000754"/>
              </a:xfrm>
              <a:prstGeom prst="rect">
                <a:avLst/>
              </a:prstGeom>
              <a:grpFill/>
              <a:effectLst/>
            </p:spPr>
          </p:pic>
        </p:grpSp>
        <p:sp>
          <p:nvSpPr>
            <p:cNvPr id="51" name="YARARLANICILARA YÖNELİK DESTEKLER:…"/>
            <p:cNvSpPr txBox="1"/>
            <p:nvPr/>
          </p:nvSpPr>
          <p:spPr>
            <a:xfrm>
              <a:off x="858291" y="178112"/>
              <a:ext cx="13338965" cy="1315543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/>
            <a:p>
              <a:pPr>
                <a:defRPr sz="3600" b="1">
                  <a:solidFill>
                    <a:srgbClr val="D8AD65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pPr>
              <a:r>
                <a:rPr sz="4400" dirty="0"/>
                <a:t>YARARLANICILAR</a:t>
              </a:r>
              <a:endParaRPr sz="4000" dirty="0"/>
            </a:p>
          </p:txBody>
        </p:sp>
      </p:grpSp>
      <p:sp>
        <p:nvSpPr>
          <p:cNvPr id="69" name="Oval Belirtme Çizgisi 68"/>
          <p:cNvSpPr/>
          <p:nvPr/>
        </p:nvSpPr>
        <p:spPr>
          <a:xfrm>
            <a:off x="705131" y="4812051"/>
            <a:ext cx="3188110" cy="1653518"/>
          </a:xfrm>
          <a:prstGeom prst="wedgeEllipse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946309" y="4948090"/>
            <a:ext cx="2705754" cy="12712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r>
              <a:rPr lang="tr-TR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5986 Sayılı E-İhracat Destekleri Hakkında Karar</a:t>
            </a:r>
            <a:endParaRPr kumimoji="0" lang="tr-TR" sz="2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31" name="Freeform 91">
            <a:extLst>
              <a:ext uri="{FF2B5EF4-FFF2-40B4-BE49-F238E27FC236}">
                <a16:creationId xmlns:a16="http://schemas.microsoft.com/office/drawing/2014/main" id="{1518065D-64D7-463B-8301-C3C481A0B59F}"/>
              </a:ext>
            </a:extLst>
          </p:cNvPr>
          <p:cNvSpPr>
            <a:spLocks noEditPoints="1"/>
          </p:cNvSpPr>
          <p:nvPr/>
        </p:nvSpPr>
        <p:spPr bwMode="auto">
          <a:xfrm>
            <a:off x="15517909" y="2725590"/>
            <a:ext cx="1280279" cy="1315544"/>
          </a:xfrm>
          <a:custGeom>
            <a:avLst/>
            <a:gdLst>
              <a:gd name="T0" fmla="*/ 0 w 62"/>
              <a:gd name="T1" fmla="*/ 106363 h 62"/>
              <a:gd name="T2" fmla="*/ 140673 w 62"/>
              <a:gd name="T3" fmla="*/ 75483 h 62"/>
              <a:gd name="T4" fmla="*/ 154397 w 62"/>
              <a:gd name="T5" fmla="*/ 68621 h 62"/>
              <a:gd name="T6" fmla="*/ 168121 w 62"/>
              <a:gd name="T7" fmla="*/ 65190 h 62"/>
              <a:gd name="T8" fmla="*/ 164690 w 62"/>
              <a:gd name="T9" fmla="*/ 58328 h 62"/>
              <a:gd name="T10" fmla="*/ 154397 w 62"/>
              <a:gd name="T11" fmla="*/ 51466 h 62"/>
              <a:gd name="T12" fmla="*/ 147535 w 62"/>
              <a:gd name="T13" fmla="*/ 51466 h 62"/>
              <a:gd name="T14" fmla="*/ 144104 w 62"/>
              <a:gd name="T15" fmla="*/ 48035 h 62"/>
              <a:gd name="T16" fmla="*/ 130380 w 62"/>
              <a:gd name="T17" fmla="*/ 41173 h 62"/>
              <a:gd name="T18" fmla="*/ 130380 w 62"/>
              <a:gd name="T19" fmla="*/ 54897 h 62"/>
              <a:gd name="T20" fmla="*/ 126949 w 62"/>
              <a:gd name="T21" fmla="*/ 65190 h 62"/>
              <a:gd name="T22" fmla="*/ 113225 w 62"/>
              <a:gd name="T23" fmla="*/ 58328 h 62"/>
              <a:gd name="T24" fmla="*/ 99500 w 62"/>
              <a:gd name="T25" fmla="*/ 51466 h 62"/>
              <a:gd name="T26" fmla="*/ 102931 w 62"/>
              <a:gd name="T27" fmla="*/ 37742 h 62"/>
              <a:gd name="T28" fmla="*/ 120087 w 62"/>
              <a:gd name="T29" fmla="*/ 34310 h 62"/>
              <a:gd name="T30" fmla="*/ 116656 w 62"/>
              <a:gd name="T31" fmla="*/ 27448 h 62"/>
              <a:gd name="T32" fmla="*/ 106363 w 62"/>
              <a:gd name="T33" fmla="*/ 30879 h 62"/>
              <a:gd name="T34" fmla="*/ 92638 w 62"/>
              <a:gd name="T35" fmla="*/ 20586 h 62"/>
              <a:gd name="T36" fmla="*/ 96069 w 62"/>
              <a:gd name="T37" fmla="*/ 30879 h 62"/>
              <a:gd name="T38" fmla="*/ 89207 w 62"/>
              <a:gd name="T39" fmla="*/ 30879 h 62"/>
              <a:gd name="T40" fmla="*/ 78914 w 62"/>
              <a:gd name="T41" fmla="*/ 24017 h 62"/>
              <a:gd name="T42" fmla="*/ 72052 w 62"/>
              <a:gd name="T43" fmla="*/ 27448 h 62"/>
              <a:gd name="T44" fmla="*/ 78914 w 62"/>
              <a:gd name="T45" fmla="*/ 30879 h 62"/>
              <a:gd name="T46" fmla="*/ 75483 w 62"/>
              <a:gd name="T47" fmla="*/ 34310 h 62"/>
              <a:gd name="T48" fmla="*/ 34310 w 62"/>
              <a:gd name="T49" fmla="*/ 61759 h 62"/>
              <a:gd name="T50" fmla="*/ 37742 w 62"/>
              <a:gd name="T51" fmla="*/ 65190 h 62"/>
              <a:gd name="T52" fmla="*/ 44604 w 62"/>
              <a:gd name="T53" fmla="*/ 75483 h 62"/>
              <a:gd name="T54" fmla="*/ 41173 w 62"/>
              <a:gd name="T55" fmla="*/ 89207 h 62"/>
              <a:gd name="T56" fmla="*/ 51466 w 62"/>
              <a:gd name="T57" fmla="*/ 102931 h 62"/>
              <a:gd name="T58" fmla="*/ 61759 w 62"/>
              <a:gd name="T59" fmla="*/ 120087 h 62"/>
              <a:gd name="T60" fmla="*/ 65190 w 62"/>
              <a:gd name="T61" fmla="*/ 126949 h 62"/>
              <a:gd name="T62" fmla="*/ 58328 w 62"/>
              <a:gd name="T63" fmla="*/ 109794 h 62"/>
              <a:gd name="T64" fmla="*/ 72052 w 62"/>
              <a:gd name="T65" fmla="*/ 126949 h 62"/>
              <a:gd name="T66" fmla="*/ 85776 w 62"/>
              <a:gd name="T67" fmla="*/ 140673 h 62"/>
              <a:gd name="T68" fmla="*/ 102931 w 62"/>
              <a:gd name="T69" fmla="*/ 150966 h 62"/>
              <a:gd name="T70" fmla="*/ 120087 w 62"/>
              <a:gd name="T71" fmla="*/ 161259 h 62"/>
              <a:gd name="T72" fmla="*/ 123518 w 62"/>
              <a:gd name="T73" fmla="*/ 161259 h 62"/>
              <a:gd name="T74" fmla="*/ 116656 w 62"/>
              <a:gd name="T75" fmla="*/ 147535 h 62"/>
              <a:gd name="T76" fmla="*/ 109794 w 62"/>
              <a:gd name="T77" fmla="*/ 144104 h 62"/>
              <a:gd name="T78" fmla="*/ 109794 w 62"/>
              <a:gd name="T79" fmla="*/ 133811 h 62"/>
              <a:gd name="T80" fmla="*/ 96069 w 62"/>
              <a:gd name="T81" fmla="*/ 140673 h 62"/>
              <a:gd name="T82" fmla="*/ 92638 w 62"/>
              <a:gd name="T83" fmla="*/ 116656 h 62"/>
              <a:gd name="T84" fmla="*/ 102931 w 62"/>
              <a:gd name="T85" fmla="*/ 116656 h 62"/>
              <a:gd name="T86" fmla="*/ 109794 w 62"/>
              <a:gd name="T87" fmla="*/ 113225 h 62"/>
              <a:gd name="T88" fmla="*/ 120087 w 62"/>
              <a:gd name="T89" fmla="*/ 116656 h 62"/>
              <a:gd name="T90" fmla="*/ 123518 w 62"/>
              <a:gd name="T91" fmla="*/ 113225 h 62"/>
              <a:gd name="T92" fmla="*/ 130380 w 62"/>
              <a:gd name="T93" fmla="*/ 99500 h 62"/>
              <a:gd name="T94" fmla="*/ 130380 w 62"/>
              <a:gd name="T95" fmla="*/ 96069 h 62"/>
              <a:gd name="T96" fmla="*/ 140673 w 62"/>
              <a:gd name="T97" fmla="*/ 89207 h 62"/>
              <a:gd name="T98" fmla="*/ 147535 w 62"/>
              <a:gd name="T99" fmla="*/ 78914 h 62"/>
              <a:gd name="T100" fmla="*/ 150966 w 62"/>
              <a:gd name="T101" fmla="*/ 75483 h 62"/>
              <a:gd name="T102" fmla="*/ 140673 w 62"/>
              <a:gd name="T103" fmla="*/ 75483 h 62"/>
              <a:gd name="T104" fmla="*/ 164690 w 62"/>
              <a:gd name="T105" fmla="*/ 164690 h 62"/>
              <a:gd name="T106" fmla="*/ 150966 w 62"/>
              <a:gd name="T107" fmla="*/ 161259 h 62"/>
              <a:gd name="T108" fmla="*/ 140673 w 62"/>
              <a:gd name="T109" fmla="*/ 161259 h 62"/>
              <a:gd name="T110" fmla="*/ 130380 w 62"/>
              <a:gd name="T111" fmla="*/ 157828 h 62"/>
              <a:gd name="T112" fmla="*/ 126949 w 62"/>
              <a:gd name="T113" fmla="*/ 171552 h 62"/>
              <a:gd name="T114" fmla="*/ 123518 w 62"/>
              <a:gd name="T115" fmla="*/ 185277 h 62"/>
              <a:gd name="T116" fmla="*/ 171552 w 62"/>
              <a:gd name="T117" fmla="*/ 168121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" name="Rectangle">
            <a:extLst>
              <a:ext uri="{FF2B5EF4-FFF2-40B4-BE49-F238E27FC236}">
                <a16:creationId xmlns:a16="http://schemas.microsoft.com/office/drawing/2014/main" id="{2916B3BD-7821-414E-89E9-D40664E07800}"/>
              </a:ext>
            </a:extLst>
          </p:cNvPr>
          <p:cNvGrpSpPr/>
          <p:nvPr/>
        </p:nvGrpSpPr>
        <p:grpSpPr>
          <a:xfrm>
            <a:off x="4227498" y="4271934"/>
            <a:ext cx="8866565" cy="2677656"/>
            <a:chOff x="0" y="0"/>
            <a:chExt cx="11052295" cy="1969638"/>
          </a:xfrm>
          <a:solidFill>
            <a:srgbClr val="001A3B"/>
          </a:solidFill>
        </p:grpSpPr>
        <p:sp>
          <p:nvSpPr>
            <p:cNvPr id="129" name="Rectangle">
              <a:extLst>
                <a:ext uri="{FF2B5EF4-FFF2-40B4-BE49-F238E27FC236}">
                  <a16:creationId xmlns:a16="http://schemas.microsoft.com/office/drawing/2014/main" id="{943ABA01-5539-4303-B21A-8E5166829271}"/>
                </a:ext>
              </a:extLst>
            </p:cNvPr>
            <p:cNvSpPr/>
            <p:nvPr/>
          </p:nvSpPr>
          <p:spPr>
            <a:xfrm>
              <a:off x="12700" y="12699"/>
              <a:ext cx="11026896" cy="19442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30" name="Rectangle Rectangle" descr="Rectangle Rectangle">
              <a:extLst>
                <a:ext uri="{FF2B5EF4-FFF2-40B4-BE49-F238E27FC236}">
                  <a16:creationId xmlns:a16="http://schemas.microsoft.com/office/drawing/2014/main" id="{CB70CDD6-DD6B-472F-99E7-D621BC885A24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052296" cy="1969640"/>
            </a:xfrm>
            <a:prstGeom prst="rect">
              <a:avLst/>
            </a:prstGeom>
            <a:grpFill/>
            <a:effectLst/>
          </p:spPr>
        </p:pic>
      </p:grpSp>
      <p:sp>
        <p:nvSpPr>
          <p:cNvPr id="137" name="Dikdörtgen 136">
            <a:extLst>
              <a:ext uri="{FF2B5EF4-FFF2-40B4-BE49-F238E27FC236}">
                <a16:creationId xmlns:a16="http://schemas.microsoft.com/office/drawing/2014/main" id="{4142448E-F9AA-45A7-895B-7D44E30DD7EE}"/>
              </a:ext>
            </a:extLst>
          </p:cNvPr>
          <p:cNvSpPr/>
          <p:nvPr/>
        </p:nvSpPr>
        <p:spPr>
          <a:xfrm>
            <a:off x="4318824" y="4359749"/>
            <a:ext cx="8867293" cy="3970318"/>
          </a:xfrm>
          <a:prstGeom prst="rect">
            <a:avLst/>
          </a:prstGeom>
          <a:solidFill>
            <a:srgbClr val="001A3B"/>
          </a:solidFill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D8AD65"/>
                </a:solidFill>
                <a:latin typeface="Myriad Pro Cond"/>
              </a:rPr>
              <a:t>ŞİRKET</a:t>
            </a:r>
          </a:p>
          <a:p>
            <a:r>
              <a:rPr lang="tr-TR" sz="1800" b="1" dirty="0">
                <a:solidFill>
                  <a:schemeClr val="bg1"/>
                </a:solidFill>
                <a:latin typeface="Myriad Pro Cond"/>
              </a:rPr>
              <a:t>(Türk Ticaret Kanununun 124 üncü maddesinde belirtilen şirketler ile Kooperatifler Kanunu ile Tarım Satış Kooperatif ve Birlikleri Hakkında Kanun hükümleri çerçevesinde ticari ve/veya sınai faaliyette bulunan kooperatif ve birlikler)</a:t>
            </a:r>
          </a:p>
          <a:p>
            <a:endParaRPr lang="tr-TR" sz="1600" b="1" dirty="0">
              <a:solidFill>
                <a:schemeClr val="bg1"/>
              </a:solidFill>
              <a:latin typeface="Myriad Pro Cond"/>
            </a:endParaRPr>
          </a:p>
          <a:p>
            <a:r>
              <a:rPr lang="tr-TR" sz="3200" b="1" dirty="0">
                <a:solidFill>
                  <a:srgbClr val="FF0000"/>
                </a:solidFill>
                <a:latin typeface="Myriad Pro Cond"/>
              </a:rPr>
              <a:t>57 Milyon 232 bin ₺ (1.534.645,6 EUR)</a:t>
            </a:r>
          </a:p>
          <a:p>
            <a:endParaRPr lang="tr-TR" sz="3200" b="1" dirty="0">
              <a:solidFill>
                <a:srgbClr val="FF0000"/>
              </a:solidFill>
              <a:latin typeface="Myriad Pro Cond"/>
            </a:endParaRPr>
          </a:p>
          <a:p>
            <a:endParaRPr lang="tr-TR" sz="3200" b="1" dirty="0">
              <a:solidFill>
                <a:srgbClr val="C00000"/>
              </a:solidFill>
              <a:latin typeface="Myriad Pro Cond"/>
            </a:endParaRPr>
          </a:p>
          <a:p>
            <a:endParaRPr lang="tr-TR" sz="3200" b="1" dirty="0">
              <a:solidFill>
                <a:srgbClr val="FF0000"/>
              </a:solidFill>
              <a:latin typeface="Myriad Pro Cond"/>
            </a:endParaRPr>
          </a:p>
        </p:txBody>
      </p:sp>
      <p:grpSp>
        <p:nvGrpSpPr>
          <p:cNvPr id="138" name="Rectangle">
            <a:extLst>
              <a:ext uri="{FF2B5EF4-FFF2-40B4-BE49-F238E27FC236}">
                <a16:creationId xmlns:a16="http://schemas.microsoft.com/office/drawing/2014/main" id="{29D3D41F-AC01-4C1C-ACA8-A216BBAA40AE}"/>
              </a:ext>
            </a:extLst>
          </p:cNvPr>
          <p:cNvGrpSpPr/>
          <p:nvPr/>
        </p:nvGrpSpPr>
        <p:grpSpPr>
          <a:xfrm>
            <a:off x="1577788" y="9636806"/>
            <a:ext cx="21927671" cy="3946181"/>
            <a:chOff x="0" y="-1"/>
            <a:chExt cx="11052296" cy="2117538"/>
          </a:xfrm>
          <a:solidFill>
            <a:srgbClr val="001A3B"/>
          </a:solidFill>
        </p:grpSpPr>
        <p:sp>
          <p:nvSpPr>
            <p:cNvPr id="139" name="Rectangle">
              <a:extLst>
                <a:ext uri="{FF2B5EF4-FFF2-40B4-BE49-F238E27FC236}">
                  <a16:creationId xmlns:a16="http://schemas.microsoft.com/office/drawing/2014/main" id="{F6002A6B-9DFF-4413-B84A-D10F6A92FFFD}"/>
                </a:ext>
              </a:extLst>
            </p:cNvPr>
            <p:cNvSpPr/>
            <p:nvPr/>
          </p:nvSpPr>
          <p:spPr>
            <a:xfrm>
              <a:off x="12700" y="12699"/>
              <a:ext cx="11026896" cy="19442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40" name="Rectangle Rectangle" descr="Rectangle Rectangle">
              <a:extLst>
                <a:ext uri="{FF2B5EF4-FFF2-40B4-BE49-F238E27FC236}">
                  <a16:creationId xmlns:a16="http://schemas.microsoft.com/office/drawing/2014/main" id="{1413968D-4862-45C9-9B0C-B53C159F6513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052296" cy="2117538"/>
            </a:xfrm>
            <a:prstGeom prst="rect">
              <a:avLst/>
            </a:prstGeom>
            <a:grpFill/>
            <a:effectLst/>
          </p:spPr>
        </p:pic>
      </p:grpSp>
      <p:sp>
        <p:nvSpPr>
          <p:cNvPr id="142" name="Dikdörtgen 141">
            <a:extLst>
              <a:ext uri="{FF2B5EF4-FFF2-40B4-BE49-F238E27FC236}">
                <a16:creationId xmlns:a16="http://schemas.microsoft.com/office/drawing/2014/main" id="{517D126A-466B-4322-BE39-571D68D4AC81}"/>
              </a:ext>
            </a:extLst>
          </p:cNvPr>
          <p:cNvSpPr/>
          <p:nvPr/>
        </p:nvSpPr>
        <p:spPr>
          <a:xfrm>
            <a:off x="5443257" y="9736344"/>
            <a:ext cx="133063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D8AD65"/>
                </a:solidFill>
                <a:latin typeface="Myriad Pro Cond"/>
              </a:rPr>
              <a:t>E-İHRACAT KONSORSİYUMU</a:t>
            </a:r>
          </a:p>
          <a:p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(Bakanlıkça statü verilen şirketler)</a:t>
            </a:r>
          </a:p>
          <a:p>
            <a:r>
              <a:rPr lang="tr-TR" sz="3200" b="1" dirty="0">
                <a:solidFill>
                  <a:srgbClr val="FF0000"/>
                </a:solidFill>
                <a:latin typeface="Myriad Pro Cond"/>
              </a:rPr>
              <a:t>171 Milyon 697 bin ₺ (4.603.963,7EUR)</a:t>
            </a:r>
          </a:p>
          <a:p>
            <a:endParaRPr lang="tr-TR" sz="3200" b="1" dirty="0">
              <a:solidFill>
                <a:srgbClr val="FF0000"/>
              </a:solidFill>
              <a:latin typeface="Myriad Pro Cond"/>
            </a:endParaRPr>
          </a:p>
        </p:txBody>
      </p:sp>
      <p:grpSp>
        <p:nvGrpSpPr>
          <p:cNvPr id="143" name="Rectangle">
            <a:extLst>
              <a:ext uri="{FF2B5EF4-FFF2-40B4-BE49-F238E27FC236}">
                <a16:creationId xmlns:a16="http://schemas.microsoft.com/office/drawing/2014/main" id="{2BE493B6-3ABE-420A-82F7-93F4932E9574}"/>
              </a:ext>
            </a:extLst>
          </p:cNvPr>
          <p:cNvGrpSpPr/>
          <p:nvPr/>
        </p:nvGrpSpPr>
        <p:grpSpPr>
          <a:xfrm>
            <a:off x="13083875" y="4274122"/>
            <a:ext cx="7982312" cy="2675470"/>
            <a:chOff x="0" y="-1"/>
            <a:chExt cx="11052296" cy="1989755"/>
          </a:xfrm>
          <a:solidFill>
            <a:srgbClr val="001A3B"/>
          </a:solidFill>
        </p:grpSpPr>
        <p:sp>
          <p:nvSpPr>
            <p:cNvPr id="144" name="Rectangle">
              <a:extLst>
                <a:ext uri="{FF2B5EF4-FFF2-40B4-BE49-F238E27FC236}">
                  <a16:creationId xmlns:a16="http://schemas.microsoft.com/office/drawing/2014/main" id="{784B327A-D0AA-49FC-8FC0-D2B7E028351E}"/>
                </a:ext>
              </a:extLst>
            </p:cNvPr>
            <p:cNvSpPr/>
            <p:nvPr/>
          </p:nvSpPr>
          <p:spPr>
            <a:xfrm>
              <a:off x="12700" y="12699"/>
              <a:ext cx="11026896" cy="19442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45" name="Rectangle Rectangle" descr="Rectangle Rectangle">
              <a:extLst>
                <a:ext uri="{FF2B5EF4-FFF2-40B4-BE49-F238E27FC236}">
                  <a16:creationId xmlns:a16="http://schemas.microsoft.com/office/drawing/2014/main" id="{E1AC1A5A-B4FE-444A-A146-7D333E3424C7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052296" cy="1989755"/>
            </a:xfrm>
            <a:prstGeom prst="rect">
              <a:avLst/>
            </a:prstGeom>
            <a:grpFill/>
            <a:effectLst/>
          </p:spPr>
        </p:pic>
      </p:grpSp>
      <p:sp>
        <p:nvSpPr>
          <p:cNvPr id="146" name="Dikdörtgen 145">
            <a:extLst>
              <a:ext uri="{FF2B5EF4-FFF2-40B4-BE49-F238E27FC236}">
                <a16:creationId xmlns:a16="http://schemas.microsoft.com/office/drawing/2014/main" id="{6DC974CA-B261-416C-B6BD-76A8B1D29742}"/>
              </a:ext>
            </a:extLst>
          </p:cNvPr>
          <p:cNvSpPr/>
          <p:nvPr/>
        </p:nvSpPr>
        <p:spPr>
          <a:xfrm>
            <a:off x="13278170" y="4466656"/>
            <a:ext cx="787720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D8AD65"/>
                </a:solidFill>
                <a:latin typeface="Myriad Pro Cond"/>
              </a:rPr>
              <a:t>PERAKENDE E-TİCARET SİTESİ</a:t>
            </a:r>
          </a:p>
          <a:p>
            <a:r>
              <a:rPr lang="tr-TR" sz="1800" b="1" dirty="0">
                <a:solidFill>
                  <a:schemeClr val="bg1"/>
                </a:solidFill>
                <a:latin typeface="Myriad Pro Cond"/>
              </a:rPr>
              <a:t>(Kendi markasına ait e-ticaret sitesi üzerinden perakende mağazacılık satışları gerçekleştiren, toplam satış hasılatının en az üçte ikisi çevrim içi olan ve </a:t>
            </a:r>
            <a:r>
              <a:rPr lang="tr-TR" sz="1800" b="1" u="sng" dirty="0">
                <a:solidFill>
                  <a:schemeClr val="bg1"/>
                </a:solidFill>
                <a:latin typeface="Myriad Pro Cond"/>
              </a:rPr>
              <a:t>iş merkezi Türkiye’de bulunan </a:t>
            </a:r>
            <a:r>
              <a:rPr lang="tr-TR" sz="1800" b="1" dirty="0">
                <a:solidFill>
                  <a:schemeClr val="bg1"/>
                </a:solidFill>
                <a:latin typeface="Myriad Pro Cond"/>
              </a:rPr>
              <a:t>elektronik ticaret hizmet sağlayıcı şirketler)</a:t>
            </a:r>
          </a:p>
          <a:p>
            <a:r>
              <a:rPr lang="tr-TR" sz="3200" b="1" dirty="0">
                <a:solidFill>
                  <a:srgbClr val="FF0000"/>
                </a:solidFill>
                <a:latin typeface="Myriad Pro Cond"/>
              </a:rPr>
              <a:t>171 Milyon 697 bin ₺ (4.603.963,7EUR)</a:t>
            </a:r>
          </a:p>
          <a:p>
            <a:endParaRPr lang="tr-TR" sz="3200" b="1" dirty="0">
              <a:solidFill>
                <a:srgbClr val="FF0000"/>
              </a:solidFill>
              <a:latin typeface="Myriad Pro Cond"/>
            </a:endParaRPr>
          </a:p>
        </p:txBody>
      </p:sp>
      <p:grpSp>
        <p:nvGrpSpPr>
          <p:cNvPr id="147" name="Rectangle">
            <a:extLst>
              <a:ext uri="{FF2B5EF4-FFF2-40B4-BE49-F238E27FC236}">
                <a16:creationId xmlns:a16="http://schemas.microsoft.com/office/drawing/2014/main" id="{FAB9E9DF-13D3-4190-96E3-0CA3738ED15C}"/>
              </a:ext>
            </a:extLst>
          </p:cNvPr>
          <p:cNvGrpSpPr/>
          <p:nvPr/>
        </p:nvGrpSpPr>
        <p:grpSpPr>
          <a:xfrm>
            <a:off x="4227498" y="6907388"/>
            <a:ext cx="8911203" cy="2765070"/>
            <a:chOff x="0" y="0"/>
            <a:chExt cx="11052295" cy="1969638"/>
          </a:xfrm>
        </p:grpSpPr>
        <p:sp>
          <p:nvSpPr>
            <p:cNvPr id="148" name="Rectangle">
              <a:extLst>
                <a:ext uri="{FF2B5EF4-FFF2-40B4-BE49-F238E27FC236}">
                  <a16:creationId xmlns:a16="http://schemas.microsoft.com/office/drawing/2014/main" id="{94AAA93E-2EC4-4015-A733-0FF3623918B0}"/>
                </a:ext>
              </a:extLst>
            </p:cNvPr>
            <p:cNvSpPr/>
            <p:nvPr/>
          </p:nvSpPr>
          <p:spPr>
            <a:xfrm>
              <a:off x="12700" y="12699"/>
              <a:ext cx="11026896" cy="1944240"/>
            </a:xfrm>
            <a:prstGeom prst="rect">
              <a:avLst/>
            </a:prstGeom>
            <a:gradFill flip="none" rotWithShape="1">
              <a:gsLst>
                <a:gs pos="0">
                  <a:srgbClr val="05456F"/>
                </a:gs>
                <a:gs pos="100000">
                  <a:srgbClr val="021020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49" name="Rectangle Rectangle" descr="Rectangle Rectangle">
              <a:extLst>
                <a:ext uri="{FF2B5EF4-FFF2-40B4-BE49-F238E27FC236}">
                  <a16:creationId xmlns:a16="http://schemas.microsoft.com/office/drawing/2014/main" id="{A956F26F-DE8E-44AC-A3E3-B8CFD59FF6C1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052296" cy="1969640"/>
            </a:xfrm>
            <a:prstGeom prst="rect">
              <a:avLst/>
            </a:prstGeom>
            <a:effectLst/>
          </p:spPr>
        </p:pic>
      </p:grpSp>
      <p:sp>
        <p:nvSpPr>
          <p:cNvPr id="150" name="Dikdörtgen 149">
            <a:extLst>
              <a:ext uri="{FF2B5EF4-FFF2-40B4-BE49-F238E27FC236}">
                <a16:creationId xmlns:a16="http://schemas.microsoft.com/office/drawing/2014/main" id="{97F48FC2-D7F0-44E1-83C4-4FAB283B8C4B}"/>
              </a:ext>
            </a:extLst>
          </p:cNvPr>
          <p:cNvSpPr/>
          <p:nvPr/>
        </p:nvSpPr>
        <p:spPr>
          <a:xfrm>
            <a:off x="1804251" y="6939405"/>
            <a:ext cx="11306167" cy="2862322"/>
          </a:xfrm>
          <a:prstGeom prst="rect">
            <a:avLst/>
          </a:prstGeom>
          <a:solidFill>
            <a:srgbClr val="001A3B"/>
          </a:solidFill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D8AD65"/>
                </a:solidFill>
                <a:latin typeface="Myriad Pro Cond"/>
              </a:rPr>
              <a:t>PAZARYERİ</a:t>
            </a:r>
          </a:p>
          <a:p>
            <a:r>
              <a:rPr lang="tr-TR" sz="2000" b="1" dirty="0">
                <a:solidFill>
                  <a:schemeClr val="bg1"/>
                </a:solidFill>
                <a:latin typeface="Myriad Pro Cond"/>
              </a:rPr>
              <a:t>(Elektronik ticaret hizmet sağlayıcılarının mal teminine yönelik alıcı ve satıcıların, elektronik ortamda mal ticaretine yönelik olarak sözleşme yapılmasına ya da sipariş verilmesine imkân sağlayan</a:t>
            </a:r>
            <a:r>
              <a:rPr lang="tr-TR" sz="2000" b="1" u="sng" dirty="0">
                <a:solidFill>
                  <a:schemeClr val="bg1"/>
                </a:solidFill>
                <a:latin typeface="Myriad Pro Cond"/>
              </a:rPr>
              <a:t>, iş merkezi Türkiye’de bulunan </a:t>
            </a:r>
            <a:r>
              <a:rPr lang="tr-TR" sz="2000" b="1" dirty="0">
                <a:solidFill>
                  <a:schemeClr val="bg1"/>
                </a:solidFill>
                <a:latin typeface="Myriad Pro Cond"/>
              </a:rPr>
              <a:t>elektronik ticaret aracı hizmet sağlayıcı şirketler ve bunların aracılık hizmetlerini sunduğu elektronik ticaret ortam)</a:t>
            </a:r>
          </a:p>
          <a:p>
            <a:r>
              <a:rPr lang="tr-TR" sz="3200" b="1" dirty="0">
                <a:solidFill>
                  <a:srgbClr val="FF0000"/>
                </a:solidFill>
                <a:latin typeface="Myriad Pro Cond"/>
              </a:rPr>
              <a:t>171 Milyon 697 bin ₺ (4.603.963,7EUR)</a:t>
            </a:r>
          </a:p>
          <a:p>
            <a:endParaRPr lang="tr-TR" sz="3200" b="1" dirty="0">
              <a:solidFill>
                <a:srgbClr val="FF0000"/>
              </a:solidFill>
              <a:latin typeface="Myriad Pro Cond"/>
            </a:endParaRPr>
          </a:p>
        </p:txBody>
      </p:sp>
      <p:grpSp>
        <p:nvGrpSpPr>
          <p:cNvPr id="151" name="Rectangle">
            <a:extLst>
              <a:ext uri="{FF2B5EF4-FFF2-40B4-BE49-F238E27FC236}">
                <a16:creationId xmlns:a16="http://schemas.microsoft.com/office/drawing/2014/main" id="{8270FF24-B867-4F15-B392-2DC9B47F1EEF}"/>
              </a:ext>
            </a:extLst>
          </p:cNvPr>
          <p:cNvGrpSpPr/>
          <p:nvPr/>
        </p:nvGrpSpPr>
        <p:grpSpPr>
          <a:xfrm>
            <a:off x="13085618" y="6907385"/>
            <a:ext cx="7996594" cy="2765076"/>
            <a:chOff x="0" y="-1"/>
            <a:chExt cx="11052296" cy="1969640"/>
          </a:xfrm>
          <a:solidFill>
            <a:srgbClr val="001A3B"/>
          </a:solidFill>
        </p:grpSpPr>
        <p:sp>
          <p:nvSpPr>
            <p:cNvPr id="152" name="Rectangle">
              <a:extLst>
                <a:ext uri="{FF2B5EF4-FFF2-40B4-BE49-F238E27FC236}">
                  <a16:creationId xmlns:a16="http://schemas.microsoft.com/office/drawing/2014/main" id="{B5714F0F-F3B1-482B-9E60-A218528CB9DA}"/>
                </a:ext>
              </a:extLst>
            </p:cNvPr>
            <p:cNvSpPr/>
            <p:nvPr/>
          </p:nvSpPr>
          <p:spPr>
            <a:xfrm>
              <a:off x="12700" y="12699"/>
              <a:ext cx="11026896" cy="19442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53" name="Rectangle Rectangle" descr="Rectangle Rectangle">
              <a:extLst>
                <a:ext uri="{FF2B5EF4-FFF2-40B4-BE49-F238E27FC236}">
                  <a16:creationId xmlns:a16="http://schemas.microsoft.com/office/drawing/2014/main" id="{05720DEA-D3A8-4BFD-B453-3755A673D631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052296" cy="1969640"/>
            </a:xfrm>
            <a:prstGeom prst="rect">
              <a:avLst/>
            </a:prstGeom>
            <a:grpFill/>
            <a:effectLst/>
          </p:spPr>
        </p:pic>
      </p:grpSp>
      <p:sp>
        <p:nvSpPr>
          <p:cNvPr id="154" name="Dikdörtgen 153">
            <a:extLst>
              <a:ext uri="{FF2B5EF4-FFF2-40B4-BE49-F238E27FC236}">
                <a16:creationId xmlns:a16="http://schemas.microsoft.com/office/drawing/2014/main" id="{0BC53044-BE8A-4A48-9E8E-4837CD8C26D5}"/>
              </a:ext>
            </a:extLst>
          </p:cNvPr>
          <p:cNvSpPr/>
          <p:nvPr/>
        </p:nvSpPr>
        <p:spPr>
          <a:xfrm>
            <a:off x="13455938" y="7237512"/>
            <a:ext cx="75009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D8AD65"/>
                </a:solidFill>
                <a:latin typeface="Myriad Pro Cond"/>
              </a:rPr>
              <a:t>B2B PLATFORMU</a:t>
            </a:r>
          </a:p>
          <a:p>
            <a:r>
              <a:rPr lang="tr-TR" sz="2000" b="1" dirty="0">
                <a:solidFill>
                  <a:schemeClr val="bg1"/>
                </a:solidFill>
                <a:latin typeface="Myriad Pro Cond"/>
              </a:rPr>
              <a:t>(İşletmeden işletmeye elektronik ticaret kapsamında sipariş alma imkânı sunan aracı hizmet sağlayıcı şirket)</a:t>
            </a:r>
          </a:p>
          <a:p>
            <a:r>
              <a:rPr lang="tr-TR" sz="3200" b="1" dirty="0">
                <a:solidFill>
                  <a:srgbClr val="FF0000"/>
                </a:solidFill>
                <a:latin typeface="Myriad Pro Cond"/>
              </a:rPr>
              <a:t>15 Milyon 260 bin ₺ (409.188,8EUR)</a:t>
            </a:r>
          </a:p>
          <a:p>
            <a:endParaRPr lang="tr-TR" sz="3200" b="1" dirty="0">
              <a:solidFill>
                <a:srgbClr val="FF0000"/>
              </a:solidFill>
              <a:latin typeface="Myriad Pro Cond"/>
            </a:endParaRPr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E4A9836D-5E18-404B-98F9-9F99DFAD86ED}"/>
              </a:ext>
            </a:extLst>
          </p:cNvPr>
          <p:cNvSpPr/>
          <p:nvPr/>
        </p:nvSpPr>
        <p:spPr>
          <a:xfrm>
            <a:off x="8312497" y="10884167"/>
            <a:ext cx="7845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endParaRPr lang="tr-TR" sz="1600" b="1" dirty="0">
              <a:solidFill>
                <a:schemeClr val="bg1"/>
              </a:solidFill>
              <a:latin typeface="Myriad Pro Con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Entegrasyonu tamamlanmış pazaryerlerinde yaygın yerel dile hakim veya ilgili olduğu ülkede kullanımı yaygın olan Çince, Portekizce, İspanyolca, Japonca veya Rusça dillerinde yeterliliğe sahip en az 1 personel istihdam etmesi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1" dirty="0">
              <a:solidFill>
                <a:schemeClr val="bg1"/>
              </a:solidFill>
              <a:latin typeface="Myriad Pro Con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Dijital pazarlama bölümünün olması ve bu bölümde en az 3 (üç) yıllık iş tecrübesine sahip en az 3 (üç) personelin istihdam etmesi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132AFF9-D1C3-4A68-9FA2-ACFD3F9158A1}"/>
              </a:ext>
            </a:extLst>
          </p:cNvPr>
          <p:cNvSpPr txBox="1"/>
          <p:nvPr/>
        </p:nvSpPr>
        <p:spPr>
          <a:xfrm>
            <a:off x="2161666" y="10112392"/>
            <a:ext cx="6125635" cy="36103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İş merkezinin Türkiye’de bulunması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Şirket yöneticilerinin mali suçlardan dolayı ceza veya mahkûmiyet kararının bulunmaması ve ülke güvenliğini tehdit eden suçlara karışmaması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Vergi borcu, prim borcu, gümrük borcu bulunmaması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Ticari kayıtlarını düzenli ve izlenebilir bir şekilde tutuyor olması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En az 2 pazaryerine ait entegrasyon,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bg1"/>
                </a:solidFill>
                <a:latin typeface="Myriad Pro Cond"/>
              </a:rPr>
              <a:t>İnternet sitesi var ise Güven Damgası veya muadili standartlar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1" dirty="0">
              <a:solidFill>
                <a:schemeClr val="bg1"/>
              </a:solidFill>
              <a:latin typeface="Myriad Pro Con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1" dirty="0">
              <a:solidFill>
                <a:schemeClr val="bg1"/>
              </a:solidFill>
              <a:latin typeface="Myriad Pro Cond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DC1A802-CC06-4FFB-AAA9-BAAC5DEC72D5}"/>
              </a:ext>
            </a:extLst>
          </p:cNvPr>
          <p:cNvSpPr txBox="1"/>
          <p:nvPr/>
        </p:nvSpPr>
        <p:spPr>
          <a:xfrm>
            <a:off x="16205693" y="9889030"/>
            <a:ext cx="7050694" cy="302558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Myriad Pro Cond"/>
              </a:defRPr>
            </a:lvl1pPr>
          </a:lstStyle>
          <a:p>
            <a:r>
              <a:rPr lang="tr-TR" dirty="0"/>
              <a:t>Bir önceki takvim yılı veya cari yılda en az 100 (yüz) BGB veya e-ticaret olarak beyan edilen GB kapsamında işlem yapmış olması</a:t>
            </a:r>
          </a:p>
          <a:p>
            <a:r>
              <a:rPr lang="tr-TR" dirty="0"/>
              <a:t>ISO 27001 </a:t>
            </a:r>
          </a:p>
          <a:p>
            <a:r>
              <a:rPr lang="tr-TR" dirty="0"/>
              <a:t>5 milyon TL’den fazla ödenmiş sermaye</a:t>
            </a:r>
          </a:p>
          <a:p>
            <a:r>
              <a:rPr lang="tr-TR" dirty="0"/>
              <a:t>Dijital cüzdan ve ödeme hesabı olması</a:t>
            </a:r>
          </a:p>
          <a:p>
            <a:r>
              <a:rPr lang="tr-TR" dirty="0"/>
              <a:t>Konum bazlı depo yönetim sistemine ve e-ticaret altyapısına sahip en az brüt 1000 m2 yurt içinde bir deposunun olması veya bu konuda hizmet alması</a:t>
            </a:r>
          </a:p>
          <a:p>
            <a:r>
              <a:rPr lang="tr-TR" dirty="0"/>
              <a:t>E-ticaret konularında tecrübeli, İngilizce dil yeterliliği olan, e-ticarete özgü yazılımları kullanabilen en az 5 (beş) personeli istihdam etmesi</a:t>
            </a:r>
          </a:p>
          <a:p>
            <a:r>
              <a:rPr lang="tr-TR" dirty="0"/>
              <a:t>Yurt dışı lojistik hizmetlerinin kendisi tarafından gerçekleştirilmesi veya hizmet alması</a:t>
            </a:r>
          </a:p>
        </p:txBody>
      </p:sp>
      <p:pic>
        <p:nvPicPr>
          <p:cNvPr id="48" name="Image" descr="Image">
            <a:extLst>
              <a:ext uri="{FF2B5EF4-FFF2-40B4-BE49-F238E27FC236}">
                <a16:creationId xmlns:a16="http://schemas.microsoft.com/office/drawing/2014/main" id="{85DFCC1F-5B60-42BC-B4B8-E9F21E220C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9950">
            <a:off x="445258" y="8537458"/>
            <a:ext cx="1710202" cy="1710267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55" name="Dikdörtgen 54">
            <a:extLst>
              <a:ext uri="{FF2B5EF4-FFF2-40B4-BE49-F238E27FC236}">
                <a16:creationId xmlns:a16="http://schemas.microsoft.com/office/drawing/2014/main" id="{9040BE6B-F9A8-4D62-9236-7B416D0C1F36}"/>
              </a:ext>
            </a:extLst>
          </p:cNvPr>
          <p:cNvSpPr/>
          <p:nvPr/>
        </p:nvSpPr>
        <p:spPr>
          <a:xfrm rot="20529950">
            <a:off x="264249" y="9238703"/>
            <a:ext cx="2092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FFFFFF"/>
                </a:solidFill>
                <a:latin typeface="Myriad Pro Cond"/>
                <a:sym typeface="Myriad Pro Condensed"/>
              </a:rPr>
              <a:t>STATÜ ŞARTLARI</a:t>
            </a:r>
          </a:p>
        </p:txBody>
      </p:sp>
      <p:pic>
        <p:nvPicPr>
          <p:cNvPr id="60" name="Picture 58">
            <a:extLst>
              <a:ext uri="{FF2B5EF4-FFF2-40B4-BE49-F238E27FC236}">
                <a16:creationId xmlns:a16="http://schemas.microsoft.com/office/drawing/2014/main" id="{50767A26-50E9-4E56-BFC8-27DAFDB39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59804" y="354116"/>
            <a:ext cx="5424196" cy="20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D03FD590-3052-4280-A89D-A17065BAEC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62" name="Dikdörtgen 61">
            <a:extLst>
              <a:ext uri="{FF2B5EF4-FFF2-40B4-BE49-F238E27FC236}">
                <a16:creationId xmlns:a16="http://schemas.microsoft.com/office/drawing/2014/main" id="{AE2039AA-743D-4113-BC35-FE78A9940165}"/>
              </a:ext>
            </a:extLst>
          </p:cNvPr>
          <p:cNvSpPr/>
          <p:nvPr/>
        </p:nvSpPr>
        <p:spPr>
          <a:xfrm>
            <a:off x="19876553" y="1835052"/>
            <a:ext cx="444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000" dirty="0"/>
              <a:t>İHRACAT GENEL MÜDÜRLÜĞÜ</a:t>
            </a:r>
          </a:p>
        </p:txBody>
      </p:sp>
      <p:pic>
        <p:nvPicPr>
          <p:cNvPr id="63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6D5C3FD3-9868-43DC-B28E-751723F40A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0" y="470582"/>
            <a:ext cx="3312694" cy="1849094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pic>
        <p:nvPicPr>
          <p:cNvPr id="64" name="Shape Shape" descr="Shape Shape">
            <a:extLst>
              <a:ext uri="{FF2B5EF4-FFF2-40B4-BE49-F238E27FC236}">
                <a16:creationId xmlns:a16="http://schemas.microsoft.com/office/drawing/2014/main" id="{FA7F9220-3E3E-4C5A-A914-EB5F26BAAB8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010" y="312692"/>
            <a:ext cx="5618443" cy="2164873"/>
          </a:xfrm>
          <a:prstGeom prst="rect">
            <a:avLst/>
          </a:prstGeom>
          <a:effectLst/>
        </p:spPr>
      </p:pic>
      <p:pic>
        <p:nvPicPr>
          <p:cNvPr id="65" name="Shape Shape" descr="Shape Shape">
            <a:extLst>
              <a:ext uri="{FF2B5EF4-FFF2-40B4-BE49-F238E27FC236}">
                <a16:creationId xmlns:a16="http://schemas.microsoft.com/office/drawing/2014/main" id="{C5F76E0C-93A3-4217-883C-2A4CC4937DA3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451" y="526386"/>
            <a:ext cx="13313008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66" name="Line">
            <a:extLst>
              <a:ext uri="{FF2B5EF4-FFF2-40B4-BE49-F238E27FC236}">
                <a16:creationId xmlns:a16="http://schemas.microsoft.com/office/drawing/2014/main" id="{E21DC035-0B6E-4F71-AD10-9FD78270EE26}"/>
              </a:ext>
            </a:extLst>
          </p:cNvPr>
          <p:cNvSpPr/>
          <p:nvPr/>
        </p:nvSpPr>
        <p:spPr>
          <a:xfrm rot="10800000" flipH="1" flipV="1">
            <a:off x="7392688" y="1808323"/>
            <a:ext cx="9216427" cy="46228"/>
          </a:xfrm>
          <a:prstGeom prst="line">
            <a:avLst/>
          </a:prstGeom>
          <a:noFill/>
          <a:ln w="25400" cap="flat">
            <a:solidFill>
              <a:srgbClr val="D8AD65"/>
            </a:solidFill>
            <a:prstDash val="solid"/>
            <a:miter lim="400000"/>
          </a:ln>
          <a:effectLst/>
        </p:spPr>
        <p:txBody>
          <a:bodyPr wrap="square" lIns="55315" tIns="55315" rIns="55315" bIns="55315" numCol="1" anchor="ctr">
            <a:noAutofit/>
          </a:bodyPr>
          <a:lstStyle/>
          <a:p>
            <a:pPr defTabSz="2655080">
              <a:defRPr sz="26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67" name="YENİ NESİL İHRACAT DESTEKLERİ">
            <a:extLst>
              <a:ext uri="{FF2B5EF4-FFF2-40B4-BE49-F238E27FC236}">
                <a16:creationId xmlns:a16="http://schemas.microsoft.com/office/drawing/2014/main" id="{23A20242-8655-4FC3-96D1-39D3AB9FAD3D}"/>
              </a:ext>
            </a:extLst>
          </p:cNvPr>
          <p:cNvSpPr txBox="1"/>
          <p:nvPr/>
        </p:nvSpPr>
        <p:spPr>
          <a:xfrm>
            <a:off x="4590457" y="942610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Myriad Pro" panose="020B0604020202020204" charset="0"/>
              </a:rPr>
              <a:t>E-İHRACAT DESTEKLERİ</a:t>
            </a:r>
          </a:p>
        </p:txBody>
      </p:sp>
      <p:pic>
        <p:nvPicPr>
          <p:cNvPr id="43" name="Image" descr="Image">
            <a:extLst>
              <a:ext uri="{FF2B5EF4-FFF2-40B4-BE49-F238E27FC236}">
                <a16:creationId xmlns:a16="http://schemas.microsoft.com/office/drawing/2014/main" id="{A153964A-7F52-4EEF-BCEC-AD27A1BC7F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7440" y="2792260"/>
            <a:ext cx="1541623" cy="1224985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2B572BF-0687-4560-81EE-A4674AEB66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59937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up 127">
            <a:extLst>
              <a:ext uri="{FF2B5EF4-FFF2-40B4-BE49-F238E27FC236}">
                <a16:creationId xmlns:a16="http://schemas.microsoft.com/office/drawing/2014/main" id="{E8035A19-00AA-4E7D-823A-B7296A611F9D}"/>
              </a:ext>
            </a:extLst>
          </p:cNvPr>
          <p:cNvGrpSpPr/>
          <p:nvPr/>
        </p:nvGrpSpPr>
        <p:grpSpPr>
          <a:xfrm>
            <a:off x="12134812" y="11675646"/>
            <a:ext cx="895690" cy="1012180"/>
            <a:chOff x="484105" y="425"/>
            <a:chExt cx="675327" cy="6853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0CE8112-BAFC-4DF8-BA94-5DF95CCA0F19}"/>
                </a:ext>
              </a:extLst>
            </p:cNvPr>
            <p:cNvSpPr/>
            <p:nvPr/>
          </p:nvSpPr>
          <p:spPr>
            <a:xfrm>
              <a:off x="484105" y="425"/>
              <a:ext cx="675327" cy="685354"/>
            </a:xfrm>
            <a:prstGeom prst="ellipse">
              <a:avLst/>
            </a:prstGeom>
            <a:gradFill rotWithShape="0">
              <a:gsLst>
                <a:gs pos="0">
                  <a:srgbClr val="C66951">
                    <a:hueOff val="0"/>
                    <a:satOff val="0"/>
                    <a:lumOff val="0"/>
                    <a:alphaOff val="0"/>
                  </a:srgbClr>
                </a:gs>
                <a:gs pos="90000">
                  <a:srgbClr val="C66951">
                    <a:hueOff val="0"/>
                    <a:satOff val="0"/>
                    <a:lumOff val="0"/>
                    <a:alphaOff val="0"/>
                    <a:shade val="100000"/>
                  </a:srgbClr>
                </a:gs>
                <a:gs pos="100000">
                  <a:srgbClr val="C66951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0" name="Oval 4">
              <a:extLst>
                <a:ext uri="{FF2B5EF4-FFF2-40B4-BE49-F238E27FC236}">
                  <a16:creationId xmlns:a16="http://schemas.microsoft.com/office/drawing/2014/main" id="{E3A939A8-9100-4F8B-B36F-D4FAC3C38BF6}"/>
                </a:ext>
              </a:extLst>
            </p:cNvPr>
            <p:cNvSpPr txBox="1"/>
            <p:nvPr/>
          </p:nvSpPr>
          <p:spPr>
            <a:xfrm>
              <a:off x="583004" y="100793"/>
              <a:ext cx="477529" cy="4846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20" name="Group"/>
          <p:cNvGrpSpPr/>
          <p:nvPr/>
        </p:nvGrpSpPr>
        <p:grpSpPr>
          <a:xfrm>
            <a:off x="6024070" y="801391"/>
            <a:ext cx="12192955" cy="1394492"/>
            <a:chOff x="-12700" y="-12699"/>
            <a:chExt cx="12192954" cy="1394491"/>
          </a:xfrm>
        </p:grpSpPr>
        <p:grpSp>
          <p:nvGrpSpPr>
            <p:cNvPr id="21" name="Rectangle"/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23" name="Rectangle"/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24" name="Rectangle Rectangle" descr="Rectangle Rectangle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22" name="Line"/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</p:grpSp>
      <p:sp>
        <p:nvSpPr>
          <p:cNvPr id="25" name="E-İHRACAT DESTEKLERİ"/>
          <p:cNvSpPr txBox="1"/>
          <p:nvPr/>
        </p:nvSpPr>
        <p:spPr>
          <a:xfrm>
            <a:off x="6845279" y="1055845"/>
            <a:ext cx="10550537" cy="885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E-İHRACAT DESTEKLERİ </a:t>
            </a:r>
          </a:p>
        </p:txBody>
      </p:sp>
      <p:grpSp>
        <p:nvGrpSpPr>
          <p:cNvPr id="28" name="Group"/>
          <p:cNvGrpSpPr/>
          <p:nvPr/>
        </p:nvGrpSpPr>
        <p:grpSpPr>
          <a:xfrm>
            <a:off x="15608423" y="2486149"/>
            <a:ext cx="8248324" cy="2028250"/>
            <a:chOff x="-12700" y="-12701"/>
            <a:chExt cx="8248323" cy="1923216"/>
          </a:xfrm>
        </p:grpSpPr>
        <p:grpSp>
          <p:nvGrpSpPr>
            <p:cNvPr id="37" name="Rectangle"/>
            <p:cNvGrpSpPr/>
            <p:nvPr/>
          </p:nvGrpSpPr>
          <p:grpSpPr>
            <a:xfrm>
              <a:off x="-12700" y="-12701"/>
              <a:ext cx="8248323" cy="1923216"/>
              <a:chOff x="0" y="0"/>
              <a:chExt cx="8248322" cy="1923214"/>
            </a:xfrm>
          </p:grpSpPr>
          <p:sp>
            <p:nvSpPr>
              <p:cNvPr id="40" name="Rectangle"/>
              <p:cNvSpPr/>
              <p:nvPr/>
            </p:nvSpPr>
            <p:spPr>
              <a:xfrm>
                <a:off x="12700" y="12699"/>
                <a:ext cx="8222923" cy="1897816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41" name="Rectangle Rectangle" descr="Rectangle Rectangle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1"/>
                <a:ext cx="8248323" cy="1923216"/>
              </a:xfrm>
              <a:prstGeom prst="rect">
                <a:avLst/>
              </a:prstGeom>
              <a:effectLst/>
            </p:spPr>
          </p:pic>
        </p:grpSp>
        <p:sp>
          <p:nvSpPr>
            <p:cNvPr id="38" name="İŞBİRLİĞİ KURULUŞLARINA YÖNELİK DESTEKLER"/>
            <p:cNvSpPr txBox="1"/>
            <p:nvPr/>
          </p:nvSpPr>
          <p:spPr>
            <a:xfrm>
              <a:off x="94462" y="362233"/>
              <a:ext cx="7329296" cy="126390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 b="1">
                  <a:solidFill>
                    <a:srgbClr val="D8AD65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İŞBİRLİĞİ KURULUŞLARINA YÖNELİK DESTEKLER</a:t>
              </a:r>
            </a:p>
          </p:txBody>
        </p:sp>
        <p:pic>
          <p:nvPicPr>
            <p:cNvPr id="3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5740" y="519761"/>
              <a:ext cx="1521545" cy="94919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42" name="Group"/>
          <p:cNvGrpSpPr/>
          <p:nvPr/>
        </p:nvGrpSpPr>
        <p:grpSpPr>
          <a:xfrm>
            <a:off x="778455" y="4795347"/>
            <a:ext cx="6398215" cy="668151"/>
            <a:chOff x="-12700" y="-12699"/>
            <a:chExt cx="6398214" cy="668149"/>
          </a:xfrm>
        </p:grpSpPr>
        <p:grpSp>
          <p:nvGrpSpPr>
            <p:cNvPr id="44" name="Rectangle"/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46" name="Rectangle"/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47" name="Rectangle Rectangle" descr="Rectangle Rectangle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45" name="Pazara giriş rapor desteği"/>
            <p:cNvSpPr txBox="1"/>
            <p:nvPr/>
          </p:nvSpPr>
          <p:spPr>
            <a:xfrm>
              <a:off x="261561" y="44935"/>
              <a:ext cx="5849692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Pazara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giriş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rapor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desteği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49" name="Group"/>
          <p:cNvGrpSpPr/>
          <p:nvPr/>
        </p:nvGrpSpPr>
        <p:grpSpPr>
          <a:xfrm>
            <a:off x="466579" y="2526341"/>
            <a:ext cx="16783929" cy="2000757"/>
            <a:chOff x="-12702" y="-12700"/>
            <a:chExt cx="17763149" cy="2000755"/>
          </a:xfrm>
        </p:grpSpPr>
        <p:grpSp>
          <p:nvGrpSpPr>
            <p:cNvPr id="50" name="Rectangle"/>
            <p:cNvGrpSpPr/>
            <p:nvPr/>
          </p:nvGrpSpPr>
          <p:grpSpPr>
            <a:xfrm>
              <a:off x="-12702" y="-12700"/>
              <a:ext cx="15080952" cy="2000755"/>
              <a:chOff x="-1" y="0"/>
              <a:chExt cx="15080950" cy="2000754"/>
            </a:xfrm>
          </p:grpSpPr>
          <p:sp>
            <p:nvSpPr>
              <p:cNvPr id="53" name="Rectangle"/>
              <p:cNvSpPr/>
              <p:nvPr/>
            </p:nvSpPr>
            <p:spPr>
              <a:xfrm>
                <a:off x="12700" y="12700"/>
                <a:ext cx="15055547" cy="1975354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54" name="Rectangle Rectangle" descr="Rectangle Rectangle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" y="0"/>
                <a:ext cx="15080950" cy="2000754"/>
              </a:xfrm>
              <a:prstGeom prst="rect">
                <a:avLst/>
              </a:prstGeom>
              <a:effectLst/>
            </p:spPr>
          </p:pic>
        </p:grpSp>
        <p:sp>
          <p:nvSpPr>
            <p:cNvPr id="51" name="YARARLANICILARA YÖNELİK DESTEKLER:…"/>
            <p:cNvSpPr txBox="1"/>
            <p:nvPr/>
          </p:nvSpPr>
          <p:spPr>
            <a:xfrm>
              <a:off x="1716583" y="375185"/>
              <a:ext cx="16033864" cy="13155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>
                  <a:solidFill>
                    <a:srgbClr val="D8AD65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pPr>
              <a:r>
                <a: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YARARLANICILARA YÖNELİK DESTEKLER: 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>
                  <a:solidFill>
                    <a:srgbClr val="D8AD65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pPr>
              <a:r>
                <a:rPr kumimoji="0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Şirketler</a:t>
              </a:r>
              <a:r>
                <a: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, </a:t>
              </a:r>
              <a:r>
                <a:rPr kumimoji="0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Perakende</a:t>
              </a:r>
              <a:r>
                <a: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E-</a:t>
              </a:r>
              <a:r>
                <a:rPr kumimoji="0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ticaret</a:t>
              </a:r>
              <a:r>
                <a: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Siteleri</a:t>
              </a:r>
              <a:r>
                <a: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, B2B</a:t>
              </a:r>
              <a:r>
                <a:rPr kumimoji="0" lang="tr-T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Platformları,</a:t>
              </a:r>
              <a:r>
                <a: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endPara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>
                  <a:solidFill>
                    <a:srgbClr val="D8AD65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pPr>
              <a:r>
                <a:rPr kumimoji="0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Pazaryerleri</a:t>
              </a:r>
              <a:r>
                <a: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,</a:t>
              </a:r>
              <a:r>
                <a:rPr kumimoji="0" lang="tr-T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E-İhracat </a:t>
              </a:r>
              <a:r>
                <a:rPr kumimoji="0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Konsorsiyumu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  <p:pic>
          <p:nvPicPr>
            <p:cNvPr id="52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582" y="375185"/>
              <a:ext cx="1075572" cy="122498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55" name="Group"/>
          <p:cNvGrpSpPr/>
          <p:nvPr/>
        </p:nvGrpSpPr>
        <p:grpSpPr>
          <a:xfrm>
            <a:off x="778456" y="5533252"/>
            <a:ext cx="6398215" cy="668151"/>
            <a:chOff x="-12700" y="-12700"/>
            <a:chExt cx="6418272" cy="668150"/>
          </a:xfrm>
        </p:grpSpPr>
        <p:grpSp>
          <p:nvGrpSpPr>
            <p:cNvPr id="56" name="Rectangle"/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58" name="Rectangle"/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59" name="Rectangle Rectangle" descr="Rectangle Rectangle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57" name="Dijital pazar yeri tanıtım desteği"/>
            <p:cNvSpPr txBox="1"/>
            <p:nvPr/>
          </p:nvSpPr>
          <p:spPr>
            <a:xfrm>
              <a:off x="181212" y="28430"/>
              <a:ext cx="6224360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Dijital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pazaryeri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tanıtım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desteği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60" name="Group"/>
          <p:cNvGrpSpPr/>
          <p:nvPr/>
        </p:nvGrpSpPr>
        <p:grpSpPr>
          <a:xfrm>
            <a:off x="758460" y="6273278"/>
            <a:ext cx="6398217" cy="668152"/>
            <a:chOff x="-12700" y="-12700"/>
            <a:chExt cx="6398215" cy="668150"/>
          </a:xfrm>
        </p:grpSpPr>
        <p:grpSp>
          <p:nvGrpSpPr>
            <p:cNvPr id="61" name="Rectangle"/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63" name="Rectangle"/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64" name="Rectangle Rectangle" descr="Rectangle Rectangle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62" name="E-ihracat tanıtım desteği"/>
            <p:cNvSpPr txBox="1"/>
            <p:nvPr/>
          </p:nvSpPr>
          <p:spPr>
            <a:xfrm>
              <a:off x="298353" y="63305"/>
              <a:ext cx="5849692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E-ihracat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tanıtım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desteği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65" name="Group"/>
          <p:cNvGrpSpPr/>
          <p:nvPr/>
        </p:nvGrpSpPr>
        <p:grpSpPr>
          <a:xfrm>
            <a:off x="7458984" y="5515670"/>
            <a:ext cx="7540693" cy="668151"/>
            <a:chOff x="-12701" y="-12700"/>
            <a:chExt cx="6633123" cy="668150"/>
          </a:xfrm>
        </p:grpSpPr>
        <p:grpSp>
          <p:nvGrpSpPr>
            <p:cNvPr id="66" name="Rectangle"/>
            <p:cNvGrpSpPr/>
            <p:nvPr/>
          </p:nvGrpSpPr>
          <p:grpSpPr>
            <a:xfrm>
              <a:off x="-12701" y="-12700"/>
              <a:ext cx="6390921" cy="668150"/>
              <a:chOff x="0" y="0"/>
              <a:chExt cx="6390919" cy="668149"/>
            </a:xfrm>
          </p:grpSpPr>
          <p:sp>
            <p:nvSpPr>
              <p:cNvPr id="68" name="Rectangle"/>
              <p:cNvSpPr/>
              <p:nvPr/>
            </p:nvSpPr>
            <p:spPr>
              <a:xfrm>
                <a:off x="12699" y="12699"/>
                <a:ext cx="6365521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70" name="Rectangle Rectangle" descr="Rectangle Rectangle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" y="-1"/>
                <a:ext cx="6390921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67" name="Sipariş karşılama hizmeti"/>
            <p:cNvSpPr txBox="1"/>
            <p:nvPr/>
          </p:nvSpPr>
          <p:spPr>
            <a:xfrm>
              <a:off x="190091" y="46302"/>
              <a:ext cx="6430331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Sipariş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karşılama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hizmeti</a:t>
              </a:r>
              <a:r>
                <a:rPr kumimoji="0" lang="tr-TR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desteği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71" name="Group"/>
          <p:cNvGrpSpPr/>
          <p:nvPr/>
        </p:nvGrpSpPr>
        <p:grpSpPr>
          <a:xfrm>
            <a:off x="7442331" y="6313240"/>
            <a:ext cx="7301489" cy="668151"/>
            <a:chOff x="-12700" y="-12699"/>
            <a:chExt cx="6390919" cy="668149"/>
          </a:xfrm>
        </p:grpSpPr>
        <p:grpSp>
          <p:nvGrpSpPr>
            <p:cNvPr id="72" name="Rectangle"/>
            <p:cNvGrpSpPr/>
            <p:nvPr/>
          </p:nvGrpSpPr>
          <p:grpSpPr>
            <a:xfrm>
              <a:off x="-12701" y="-12700"/>
              <a:ext cx="6390921" cy="668150"/>
              <a:chOff x="0" y="0"/>
              <a:chExt cx="6390919" cy="668149"/>
            </a:xfrm>
          </p:grpSpPr>
          <p:sp>
            <p:nvSpPr>
              <p:cNvPr id="80" name="Rectangle"/>
              <p:cNvSpPr/>
              <p:nvPr/>
            </p:nvSpPr>
            <p:spPr>
              <a:xfrm>
                <a:off x="12699" y="12699"/>
                <a:ext cx="6365521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81" name="Rectangle Rectangle" descr="Rectangle Rectangle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" y="-1"/>
                <a:ext cx="6390921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79" name="Depo kira desteği"/>
            <p:cNvSpPr txBox="1"/>
            <p:nvPr/>
          </p:nvSpPr>
          <p:spPr>
            <a:xfrm>
              <a:off x="261262" y="44935"/>
              <a:ext cx="5842995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Depo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kira</a:t>
              </a:r>
              <a:r>
                <a:rPr kumimoji="0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desteği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82" name="Group"/>
          <p:cNvGrpSpPr/>
          <p:nvPr/>
        </p:nvGrpSpPr>
        <p:grpSpPr>
          <a:xfrm>
            <a:off x="7456838" y="4744354"/>
            <a:ext cx="7321483" cy="688215"/>
            <a:chOff x="-216653" y="-1"/>
            <a:chExt cx="7321482" cy="681003"/>
          </a:xfrm>
        </p:grpSpPr>
        <p:grpSp>
          <p:nvGrpSpPr>
            <p:cNvPr id="83" name="Rectangle"/>
            <p:cNvGrpSpPr/>
            <p:nvPr/>
          </p:nvGrpSpPr>
          <p:grpSpPr>
            <a:xfrm>
              <a:off x="-216653" y="-1"/>
              <a:ext cx="7321482" cy="681003"/>
              <a:chOff x="-203952" y="12699"/>
              <a:chExt cx="7321480" cy="681002"/>
            </a:xfrm>
          </p:grpSpPr>
          <p:sp>
            <p:nvSpPr>
              <p:cNvPr id="85" name="Rectangle"/>
              <p:cNvSpPr/>
              <p:nvPr/>
            </p:nvSpPr>
            <p:spPr>
              <a:xfrm>
                <a:off x="-203952" y="12699"/>
                <a:ext cx="7301486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86" name="Rectangle Rectangle" descr="Rectangle Rectangle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3952" y="25550"/>
                <a:ext cx="7321480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84" name="Yurt dışı pazar yeri entegrasyon desteği"/>
            <p:cNvSpPr txBox="1"/>
            <p:nvPr/>
          </p:nvSpPr>
          <p:spPr>
            <a:xfrm>
              <a:off x="-44602" y="25853"/>
              <a:ext cx="7129437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Yurt </a:t>
              </a:r>
              <a:r>
                <a:rPr kumimoji="0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dışı</a:t>
              </a:r>
              <a:r>
                <a: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pazaryeri</a:t>
              </a:r>
              <a:r>
                <a: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entegrasyon</a:t>
              </a:r>
              <a:r>
                <a: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</a:t>
              </a:r>
              <a:r>
                <a:rPr kumimoji="0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desteği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sp>
        <p:nvSpPr>
          <p:cNvPr id="69" name="Oval Belirtme Çizgisi 68"/>
          <p:cNvSpPr/>
          <p:nvPr/>
        </p:nvSpPr>
        <p:spPr>
          <a:xfrm>
            <a:off x="19807362" y="203678"/>
            <a:ext cx="3449027" cy="1951182"/>
          </a:xfrm>
          <a:prstGeom prst="wedgeEllipseCallou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20068277" y="614338"/>
            <a:ext cx="2927195" cy="12712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5986 Sayılı E-İhracat Destekleri Hakkında Karar</a:t>
            </a:r>
            <a:endParaRPr kumimoji="0" lang="tr-TR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76" name="Group">
            <a:extLst>
              <a:ext uri="{FF2B5EF4-FFF2-40B4-BE49-F238E27FC236}">
                <a16:creationId xmlns:a16="http://schemas.microsoft.com/office/drawing/2014/main" id="{1ACB7405-9782-4A6E-B4B3-B96F65237416}"/>
              </a:ext>
            </a:extLst>
          </p:cNvPr>
          <p:cNvGrpSpPr/>
          <p:nvPr/>
        </p:nvGrpSpPr>
        <p:grpSpPr>
          <a:xfrm>
            <a:off x="385145" y="8395416"/>
            <a:ext cx="23334825" cy="1539969"/>
            <a:chOff x="-12701" y="-12700"/>
            <a:chExt cx="15080949" cy="2000754"/>
          </a:xfrm>
        </p:grpSpPr>
        <p:grpSp>
          <p:nvGrpSpPr>
            <p:cNvPr id="77" name="Rectangle">
              <a:extLst>
                <a:ext uri="{FF2B5EF4-FFF2-40B4-BE49-F238E27FC236}">
                  <a16:creationId xmlns:a16="http://schemas.microsoft.com/office/drawing/2014/main" id="{AEFB8180-7DCF-40DC-B9E3-AB2C25C352CF}"/>
                </a:ext>
              </a:extLst>
            </p:cNvPr>
            <p:cNvGrpSpPr/>
            <p:nvPr/>
          </p:nvGrpSpPr>
          <p:grpSpPr>
            <a:xfrm>
              <a:off x="-12701" y="-12700"/>
              <a:ext cx="15080949" cy="2000754"/>
              <a:chOff x="0" y="0"/>
              <a:chExt cx="15080947" cy="2000753"/>
            </a:xfrm>
          </p:grpSpPr>
          <p:sp>
            <p:nvSpPr>
              <p:cNvPr id="89" name="Rectangle">
                <a:extLst>
                  <a:ext uri="{FF2B5EF4-FFF2-40B4-BE49-F238E27FC236}">
                    <a16:creationId xmlns:a16="http://schemas.microsoft.com/office/drawing/2014/main" id="{627DAEE8-9BF1-4E11-A522-9D0B09B9F9F9}"/>
                  </a:ext>
                </a:extLst>
              </p:cNvPr>
              <p:cNvSpPr/>
              <p:nvPr/>
            </p:nvSpPr>
            <p:spPr>
              <a:xfrm>
                <a:off x="12700" y="12700"/>
                <a:ext cx="15055547" cy="1975354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90" name="Rectangle Rectangle" descr="Rectangle Rectangle">
                <a:extLst>
                  <a:ext uri="{FF2B5EF4-FFF2-40B4-BE49-F238E27FC236}">
                    <a16:creationId xmlns:a16="http://schemas.microsoft.com/office/drawing/2014/main" id="{1C5BD603-A5D9-40B8-9607-C892EBF7D55B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" y="0"/>
                <a:ext cx="15080949" cy="2000754"/>
              </a:xfrm>
              <a:prstGeom prst="rect">
                <a:avLst/>
              </a:prstGeom>
              <a:effectLst/>
            </p:spPr>
          </p:pic>
        </p:grpSp>
        <p:sp>
          <p:nvSpPr>
            <p:cNvPr id="78" name="YARARLANICILARA YÖNELİK DESTEKLER:…">
              <a:extLst>
                <a:ext uri="{FF2B5EF4-FFF2-40B4-BE49-F238E27FC236}">
                  <a16:creationId xmlns:a16="http://schemas.microsoft.com/office/drawing/2014/main" id="{B0A89A62-96C6-49E4-BC78-7B3A609DA816}"/>
                </a:ext>
              </a:extLst>
            </p:cNvPr>
            <p:cNvSpPr txBox="1"/>
            <p:nvPr/>
          </p:nvSpPr>
          <p:spPr>
            <a:xfrm>
              <a:off x="5554765" y="445444"/>
              <a:ext cx="4673033" cy="13155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>
                  <a:solidFill>
                    <a:srgbClr val="D8AD65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pPr>
              <a:r>
                <a:rPr kumimoji="0" lang="tr-T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YARARLANICILARA YÖNELİK 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>
                  <a:solidFill>
                    <a:srgbClr val="D8AD65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pPr>
              <a:r>
                <a:rPr kumimoji="0" lang="tr-T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8AD65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Hedef Ülkelerde Özel Destekler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1">
                  <a:solidFill>
                    <a:srgbClr val="D8AD65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pP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  <p:pic>
          <p:nvPicPr>
            <p:cNvPr id="88" name="Image" descr="Image">
              <a:extLst>
                <a:ext uri="{FF2B5EF4-FFF2-40B4-BE49-F238E27FC236}">
                  <a16:creationId xmlns:a16="http://schemas.microsoft.com/office/drawing/2014/main" id="{4C39BE77-0334-46DB-86AE-89637382F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87403" y="195741"/>
              <a:ext cx="1075572" cy="157799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91" name="Group">
            <a:extLst>
              <a:ext uri="{FF2B5EF4-FFF2-40B4-BE49-F238E27FC236}">
                <a16:creationId xmlns:a16="http://schemas.microsoft.com/office/drawing/2014/main" id="{5AFF5553-8CB0-486E-A3D9-A551CA20F031}"/>
              </a:ext>
            </a:extLst>
          </p:cNvPr>
          <p:cNvGrpSpPr/>
          <p:nvPr/>
        </p:nvGrpSpPr>
        <p:grpSpPr>
          <a:xfrm>
            <a:off x="385145" y="10115949"/>
            <a:ext cx="7888201" cy="1224985"/>
            <a:chOff x="-12700" y="-12700"/>
            <a:chExt cx="6496819" cy="668150"/>
          </a:xfrm>
        </p:grpSpPr>
        <p:grpSp>
          <p:nvGrpSpPr>
            <p:cNvPr id="92" name="Rectangle">
              <a:extLst>
                <a:ext uri="{FF2B5EF4-FFF2-40B4-BE49-F238E27FC236}">
                  <a16:creationId xmlns:a16="http://schemas.microsoft.com/office/drawing/2014/main" id="{B87A07BA-8106-4B15-A0F9-4F4A63CCF697}"/>
                </a:ext>
              </a:extLst>
            </p:cNvPr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94" name="Rectangle">
                <a:extLst>
                  <a:ext uri="{FF2B5EF4-FFF2-40B4-BE49-F238E27FC236}">
                    <a16:creationId xmlns:a16="http://schemas.microsoft.com/office/drawing/2014/main" id="{F0E566C2-67D1-46B1-B734-0CCAC0208B25}"/>
                  </a:ext>
                </a:extLst>
              </p:cNvPr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95" name="Rectangle Rectangle" descr="Rectangle Rectangle">
                <a:extLst>
                  <a:ext uri="{FF2B5EF4-FFF2-40B4-BE49-F238E27FC236}">
                    <a16:creationId xmlns:a16="http://schemas.microsoft.com/office/drawing/2014/main" id="{370FD867-72FA-4A9B-AF54-16B2DCB936D0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93" name="Pazara giriş rapor desteği">
              <a:extLst>
                <a:ext uri="{FF2B5EF4-FFF2-40B4-BE49-F238E27FC236}">
                  <a16:creationId xmlns:a16="http://schemas.microsoft.com/office/drawing/2014/main" id="{9856835C-31D8-422F-BF67-0D9DC80E6EDC}"/>
                </a:ext>
              </a:extLst>
            </p:cNvPr>
            <p:cNvSpPr txBox="1"/>
            <p:nvPr/>
          </p:nvSpPr>
          <p:spPr>
            <a:xfrm>
              <a:off x="85904" y="44935"/>
              <a:ext cx="6398215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Çevrim içi mağaza ve hedef ülke e-ticaret paydaşlarından alınan hizmet desteği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96" name="Group">
            <a:extLst>
              <a:ext uri="{FF2B5EF4-FFF2-40B4-BE49-F238E27FC236}">
                <a16:creationId xmlns:a16="http://schemas.microsoft.com/office/drawing/2014/main" id="{B8EA7B00-E7FC-42E6-9C64-C4FF77B3D318}"/>
              </a:ext>
            </a:extLst>
          </p:cNvPr>
          <p:cNvGrpSpPr/>
          <p:nvPr/>
        </p:nvGrpSpPr>
        <p:grpSpPr>
          <a:xfrm>
            <a:off x="8490475" y="10132040"/>
            <a:ext cx="6579704" cy="1164719"/>
            <a:chOff x="-12700" y="-12700"/>
            <a:chExt cx="6398215" cy="668150"/>
          </a:xfrm>
        </p:grpSpPr>
        <p:grpSp>
          <p:nvGrpSpPr>
            <p:cNvPr id="97" name="Rectangle">
              <a:extLst>
                <a:ext uri="{FF2B5EF4-FFF2-40B4-BE49-F238E27FC236}">
                  <a16:creationId xmlns:a16="http://schemas.microsoft.com/office/drawing/2014/main" id="{7F88BF6E-8421-4D71-8CB0-D2C141F61831}"/>
                </a:ext>
              </a:extLst>
            </p:cNvPr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99" name="Rectangle">
                <a:extLst>
                  <a:ext uri="{FF2B5EF4-FFF2-40B4-BE49-F238E27FC236}">
                    <a16:creationId xmlns:a16="http://schemas.microsoft.com/office/drawing/2014/main" id="{CCF996A2-C82B-49F9-9E82-CC3393B305EA}"/>
                  </a:ext>
                </a:extLst>
              </p:cNvPr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00" name="Rectangle Rectangle" descr="Rectangle Rectangle">
                <a:extLst>
                  <a:ext uri="{FF2B5EF4-FFF2-40B4-BE49-F238E27FC236}">
                    <a16:creationId xmlns:a16="http://schemas.microsoft.com/office/drawing/2014/main" id="{0A95E88E-DED2-4BF8-B548-5D56D7767AA7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98" name="Dijital pazar yeri tanıtım desteği">
              <a:extLst>
                <a:ext uri="{FF2B5EF4-FFF2-40B4-BE49-F238E27FC236}">
                  <a16:creationId xmlns:a16="http://schemas.microsoft.com/office/drawing/2014/main" id="{BD355208-9C0D-49BA-9862-292B301C8864}"/>
                </a:ext>
              </a:extLst>
            </p:cNvPr>
            <p:cNvSpPr txBox="1"/>
            <p:nvPr/>
          </p:nvSpPr>
          <p:spPr>
            <a:xfrm>
              <a:off x="53856" y="-2357"/>
              <a:ext cx="6224360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Pazaryeri komisyon gideri desteği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A5B3C948-A362-411E-A186-38828DCD15E6}"/>
              </a:ext>
            </a:extLst>
          </p:cNvPr>
          <p:cNvSpPr/>
          <p:nvPr/>
        </p:nvSpPr>
        <p:spPr>
          <a:xfrm>
            <a:off x="890126" y="11762686"/>
            <a:ext cx="895690" cy="1012180"/>
          </a:xfrm>
          <a:prstGeom prst="ellipse">
            <a:avLst/>
          </a:prstGeom>
          <a:gradFill rotWithShape="0">
            <a:gsLst>
              <a:gs pos="0">
                <a:srgbClr val="C66951">
                  <a:hueOff val="0"/>
                  <a:satOff val="0"/>
                  <a:lumOff val="0"/>
                  <a:alphaOff val="0"/>
                </a:srgbClr>
              </a:gs>
              <a:gs pos="90000">
                <a:srgbClr val="C66951">
                  <a:hueOff val="0"/>
                  <a:satOff val="0"/>
                  <a:lumOff val="0"/>
                  <a:alphaOff val="0"/>
                  <a:shade val="100000"/>
                </a:srgbClr>
              </a:gs>
              <a:gs pos="100000">
                <a:srgbClr val="C66951">
                  <a:hueOff val="0"/>
                  <a:satOff val="0"/>
                  <a:lumOff val="0"/>
                  <a:alphaOff val="0"/>
                  <a:shade val="85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01" name="Akış Çizelgesi: Bağlayıcı 100">
            <a:extLst>
              <a:ext uri="{FF2B5EF4-FFF2-40B4-BE49-F238E27FC236}">
                <a16:creationId xmlns:a16="http://schemas.microsoft.com/office/drawing/2014/main" id="{89A0184E-60B6-4ADD-B5A9-A344BCA1E61A}"/>
              </a:ext>
            </a:extLst>
          </p:cNvPr>
          <p:cNvSpPr/>
          <p:nvPr/>
        </p:nvSpPr>
        <p:spPr>
          <a:xfrm>
            <a:off x="901210" y="11809637"/>
            <a:ext cx="827687" cy="920067"/>
          </a:xfrm>
          <a:prstGeom prst="flowChartConnector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0189BBCC-BABB-46C2-AF11-4B938CEE421F}"/>
              </a:ext>
            </a:extLst>
          </p:cNvPr>
          <p:cNvGrpSpPr/>
          <p:nvPr/>
        </p:nvGrpSpPr>
        <p:grpSpPr>
          <a:xfrm>
            <a:off x="2317542" y="11823600"/>
            <a:ext cx="895690" cy="1012180"/>
            <a:chOff x="484105" y="425"/>
            <a:chExt cx="675327" cy="6853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80B70A6-AB1E-4E78-9E38-382F9D7AF026}"/>
                </a:ext>
              </a:extLst>
            </p:cNvPr>
            <p:cNvSpPr/>
            <p:nvPr/>
          </p:nvSpPr>
          <p:spPr>
            <a:xfrm>
              <a:off x="484105" y="425"/>
              <a:ext cx="675327" cy="685354"/>
            </a:xfrm>
            <a:prstGeom prst="ellipse">
              <a:avLst/>
            </a:prstGeom>
            <a:gradFill rotWithShape="0">
              <a:gsLst>
                <a:gs pos="0">
                  <a:srgbClr val="C66951">
                    <a:hueOff val="0"/>
                    <a:satOff val="0"/>
                    <a:lumOff val="0"/>
                    <a:alphaOff val="0"/>
                  </a:srgbClr>
                </a:gs>
                <a:gs pos="90000">
                  <a:srgbClr val="C66951">
                    <a:hueOff val="0"/>
                    <a:satOff val="0"/>
                    <a:lumOff val="0"/>
                    <a:alphaOff val="0"/>
                    <a:shade val="100000"/>
                  </a:srgbClr>
                </a:gs>
                <a:gs pos="100000">
                  <a:srgbClr val="C66951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50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6" name="Oval 4">
              <a:extLst>
                <a:ext uri="{FF2B5EF4-FFF2-40B4-BE49-F238E27FC236}">
                  <a16:creationId xmlns:a16="http://schemas.microsoft.com/office/drawing/2014/main" id="{690700F9-BDFB-4C11-8C19-DC581FC1C064}"/>
                </a:ext>
              </a:extLst>
            </p:cNvPr>
            <p:cNvSpPr txBox="1"/>
            <p:nvPr/>
          </p:nvSpPr>
          <p:spPr>
            <a:xfrm>
              <a:off x="583004" y="100793"/>
              <a:ext cx="477529" cy="4846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03" name="Akış Çizelgesi: Bağlayıcı 102">
            <a:extLst>
              <a:ext uri="{FF2B5EF4-FFF2-40B4-BE49-F238E27FC236}">
                <a16:creationId xmlns:a16="http://schemas.microsoft.com/office/drawing/2014/main" id="{77378A48-05B1-4EF2-9A81-C766181314EF}"/>
              </a:ext>
            </a:extLst>
          </p:cNvPr>
          <p:cNvSpPr/>
          <p:nvPr/>
        </p:nvSpPr>
        <p:spPr>
          <a:xfrm>
            <a:off x="12162089" y="11694809"/>
            <a:ext cx="838473" cy="940473"/>
          </a:xfrm>
          <a:prstGeom prst="flowChartConnector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dir="86400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FCCFD75-AF8F-4360-8580-3BA92120C921}"/>
              </a:ext>
            </a:extLst>
          </p:cNvPr>
          <p:cNvSpPr/>
          <p:nvPr/>
        </p:nvSpPr>
        <p:spPr>
          <a:xfrm>
            <a:off x="3884342" y="11838012"/>
            <a:ext cx="895690" cy="1012180"/>
          </a:xfrm>
          <a:prstGeom prst="ellipse">
            <a:avLst/>
          </a:prstGeom>
          <a:gradFill rotWithShape="0">
            <a:gsLst>
              <a:gs pos="0">
                <a:srgbClr val="C66951">
                  <a:hueOff val="0"/>
                  <a:satOff val="0"/>
                  <a:lumOff val="0"/>
                  <a:alphaOff val="0"/>
                </a:srgbClr>
              </a:gs>
              <a:gs pos="90000">
                <a:srgbClr val="C66951">
                  <a:hueOff val="0"/>
                  <a:satOff val="0"/>
                  <a:lumOff val="0"/>
                  <a:alphaOff val="0"/>
                  <a:shade val="100000"/>
                </a:srgbClr>
              </a:gs>
              <a:gs pos="100000">
                <a:srgbClr val="C66951">
                  <a:hueOff val="0"/>
                  <a:satOff val="0"/>
                  <a:lumOff val="0"/>
                  <a:alphaOff val="0"/>
                  <a:shade val="85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6FB6898-CB2A-4323-8417-F0F4011F396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21" b="52675"/>
          <a:stretch/>
        </p:blipFill>
        <p:spPr>
          <a:xfrm>
            <a:off x="3926869" y="11860280"/>
            <a:ext cx="783812" cy="928040"/>
          </a:xfrm>
          <a:prstGeom prst="flowChartConnector">
            <a:avLst/>
          </a:prstGeom>
        </p:spPr>
      </p:pic>
      <p:grpSp>
        <p:nvGrpSpPr>
          <p:cNvPr id="108" name="Group">
            <a:extLst>
              <a:ext uri="{FF2B5EF4-FFF2-40B4-BE49-F238E27FC236}">
                <a16:creationId xmlns:a16="http://schemas.microsoft.com/office/drawing/2014/main" id="{3C379F6D-B0CE-488E-BED5-55BDB0730B61}"/>
              </a:ext>
            </a:extLst>
          </p:cNvPr>
          <p:cNvGrpSpPr/>
          <p:nvPr/>
        </p:nvGrpSpPr>
        <p:grpSpPr>
          <a:xfrm>
            <a:off x="15735024" y="4862772"/>
            <a:ext cx="9692330" cy="945274"/>
            <a:chOff x="-12700" y="-12700"/>
            <a:chExt cx="7676548" cy="711244"/>
          </a:xfrm>
        </p:grpSpPr>
        <p:grpSp>
          <p:nvGrpSpPr>
            <p:cNvPr id="109" name="Rectangle">
              <a:extLst>
                <a:ext uri="{FF2B5EF4-FFF2-40B4-BE49-F238E27FC236}">
                  <a16:creationId xmlns:a16="http://schemas.microsoft.com/office/drawing/2014/main" id="{16471D16-02C9-4ECE-9453-DA477325983A}"/>
                </a:ext>
              </a:extLst>
            </p:cNvPr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EFFC74D3-8725-4749-B93D-787768B89613}"/>
                  </a:ext>
                </a:extLst>
              </p:cNvPr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12" name="Rectangle Rectangle" descr="Rectangle Rectangle">
                <a:extLst>
                  <a:ext uri="{FF2B5EF4-FFF2-40B4-BE49-F238E27FC236}">
                    <a16:creationId xmlns:a16="http://schemas.microsoft.com/office/drawing/2014/main" id="{27B4B2F9-6AFC-4DE3-A35F-0AD78C20180E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110" name="Pazara giriş rapor desteği">
              <a:extLst>
                <a:ext uri="{FF2B5EF4-FFF2-40B4-BE49-F238E27FC236}">
                  <a16:creationId xmlns:a16="http://schemas.microsoft.com/office/drawing/2014/main" id="{2BC0C83E-81C7-411E-ACD4-940FA1A872CE}"/>
                </a:ext>
              </a:extLst>
            </p:cNvPr>
            <p:cNvSpPr txBox="1"/>
            <p:nvPr/>
          </p:nvSpPr>
          <p:spPr>
            <a:xfrm>
              <a:off x="88068" y="145664"/>
              <a:ext cx="7575780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Sektörel</a:t>
              </a: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ticaret ve alım heyeti desteği 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113" name="Group">
            <a:extLst>
              <a:ext uri="{FF2B5EF4-FFF2-40B4-BE49-F238E27FC236}">
                <a16:creationId xmlns:a16="http://schemas.microsoft.com/office/drawing/2014/main" id="{7E74D030-EF77-4CD4-BEEA-3BBADB70AF2D}"/>
              </a:ext>
            </a:extLst>
          </p:cNvPr>
          <p:cNvGrpSpPr/>
          <p:nvPr/>
        </p:nvGrpSpPr>
        <p:grpSpPr>
          <a:xfrm>
            <a:off x="15735023" y="6037794"/>
            <a:ext cx="8461407" cy="949382"/>
            <a:chOff x="-12700" y="-12700"/>
            <a:chExt cx="6734953" cy="792202"/>
          </a:xfrm>
        </p:grpSpPr>
        <p:grpSp>
          <p:nvGrpSpPr>
            <p:cNvPr id="114" name="Rectangle">
              <a:extLst>
                <a:ext uri="{FF2B5EF4-FFF2-40B4-BE49-F238E27FC236}">
                  <a16:creationId xmlns:a16="http://schemas.microsoft.com/office/drawing/2014/main" id="{B3F63459-A1EB-4C15-B28B-5194F7B58C49}"/>
                </a:ext>
              </a:extLst>
            </p:cNvPr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116" name="Rectangle">
                <a:extLst>
                  <a:ext uri="{FF2B5EF4-FFF2-40B4-BE49-F238E27FC236}">
                    <a16:creationId xmlns:a16="http://schemas.microsoft.com/office/drawing/2014/main" id="{3C9769E6-6131-4D69-84B6-1BC95E18CD61}"/>
                  </a:ext>
                </a:extLst>
              </p:cNvPr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17" name="Rectangle Rectangle" descr="Rectangle Rectangle">
                <a:extLst>
                  <a:ext uri="{FF2B5EF4-FFF2-40B4-BE49-F238E27FC236}">
                    <a16:creationId xmlns:a16="http://schemas.microsoft.com/office/drawing/2014/main" id="{7819C3D2-8A5E-492E-ABFD-911D5C126AF5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115" name="Pazara giriş rapor desteği">
              <a:extLst>
                <a:ext uri="{FF2B5EF4-FFF2-40B4-BE49-F238E27FC236}">
                  <a16:creationId xmlns:a16="http://schemas.microsoft.com/office/drawing/2014/main" id="{7BA1FB6D-3ACC-4F15-ABA5-BB031A2533B1}"/>
                </a:ext>
              </a:extLst>
            </p:cNvPr>
            <p:cNvSpPr txBox="1"/>
            <p:nvPr/>
          </p:nvSpPr>
          <p:spPr>
            <a:xfrm>
              <a:off x="95477" y="226622"/>
              <a:ext cx="6626776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E-ihracat tanıtım projesi desteği 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118" name="Group">
            <a:extLst>
              <a:ext uri="{FF2B5EF4-FFF2-40B4-BE49-F238E27FC236}">
                <a16:creationId xmlns:a16="http://schemas.microsoft.com/office/drawing/2014/main" id="{D1F8CB35-CC6B-4D8F-8FCC-F8DA45896D61}"/>
              </a:ext>
            </a:extLst>
          </p:cNvPr>
          <p:cNvGrpSpPr/>
          <p:nvPr/>
        </p:nvGrpSpPr>
        <p:grpSpPr>
          <a:xfrm>
            <a:off x="15749609" y="7149151"/>
            <a:ext cx="8063735" cy="1022831"/>
            <a:chOff x="-12700" y="-12700"/>
            <a:chExt cx="6443153" cy="744257"/>
          </a:xfrm>
        </p:grpSpPr>
        <p:grpSp>
          <p:nvGrpSpPr>
            <p:cNvPr id="119" name="Rectangle">
              <a:extLst>
                <a:ext uri="{FF2B5EF4-FFF2-40B4-BE49-F238E27FC236}">
                  <a16:creationId xmlns:a16="http://schemas.microsoft.com/office/drawing/2014/main" id="{43B0A0E3-3B7B-4121-AC34-E411C20C668A}"/>
                </a:ext>
              </a:extLst>
            </p:cNvPr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121" name="Rectangle">
                <a:extLst>
                  <a:ext uri="{FF2B5EF4-FFF2-40B4-BE49-F238E27FC236}">
                    <a16:creationId xmlns:a16="http://schemas.microsoft.com/office/drawing/2014/main" id="{A674EA9F-6710-4078-9697-D6A26A2832E7}"/>
                  </a:ext>
                </a:extLst>
              </p:cNvPr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22" name="Rectangle Rectangle" descr="Rectangle Rectangle">
                <a:extLst>
                  <a:ext uri="{FF2B5EF4-FFF2-40B4-BE49-F238E27FC236}">
                    <a16:creationId xmlns:a16="http://schemas.microsoft.com/office/drawing/2014/main" id="{22951DCB-F2A2-4B14-BDCC-496546FA24E3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120" name="Pazara giriş rapor desteği">
              <a:extLst>
                <a:ext uri="{FF2B5EF4-FFF2-40B4-BE49-F238E27FC236}">
                  <a16:creationId xmlns:a16="http://schemas.microsoft.com/office/drawing/2014/main" id="{B7CA03AF-AC77-412A-98D9-ED51348EED11}"/>
                </a:ext>
              </a:extLst>
            </p:cNvPr>
            <p:cNvSpPr txBox="1"/>
            <p:nvPr/>
          </p:nvSpPr>
          <p:spPr>
            <a:xfrm>
              <a:off x="57637" y="178677"/>
              <a:ext cx="6372816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E-ihracatı geliştirme projesi desteği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1AF35E7-D2A1-4E22-9176-B9C1D74BFD31}"/>
              </a:ext>
            </a:extLst>
          </p:cNvPr>
          <p:cNvSpPr/>
          <p:nvPr/>
        </p:nvSpPr>
        <p:spPr>
          <a:xfrm>
            <a:off x="13196380" y="11618318"/>
            <a:ext cx="895690" cy="1012180"/>
          </a:xfrm>
          <a:prstGeom prst="ellipse">
            <a:avLst/>
          </a:prstGeom>
          <a:gradFill rotWithShape="0">
            <a:gsLst>
              <a:gs pos="0">
                <a:srgbClr val="C66951">
                  <a:hueOff val="0"/>
                  <a:satOff val="0"/>
                  <a:lumOff val="0"/>
                  <a:alphaOff val="0"/>
                </a:srgbClr>
              </a:gs>
              <a:gs pos="90000">
                <a:srgbClr val="C66951">
                  <a:hueOff val="0"/>
                  <a:satOff val="0"/>
                  <a:lumOff val="0"/>
                  <a:alphaOff val="0"/>
                  <a:shade val="100000"/>
                </a:srgbClr>
              </a:gs>
              <a:gs pos="100000">
                <a:srgbClr val="C66951">
                  <a:hueOff val="0"/>
                  <a:satOff val="0"/>
                  <a:lumOff val="0"/>
                  <a:alphaOff val="0"/>
                  <a:shade val="85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F8A05EE-70A6-4B1F-BC53-317A5DD59796}"/>
              </a:ext>
            </a:extLst>
          </p:cNvPr>
          <p:cNvSpPr/>
          <p:nvPr/>
        </p:nvSpPr>
        <p:spPr>
          <a:xfrm>
            <a:off x="8551867" y="11664636"/>
            <a:ext cx="895690" cy="1012180"/>
          </a:xfrm>
          <a:prstGeom prst="ellipse">
            <a:avLst/>
          </a:prstGeom>
          <a:gradFill rotWithShape="0">
            <a:gsLst>
              <a:gs pos="0">
                <a:srgbClr val="C66951">
                  <a:hueOff val="0"/>
                  <a:satOff val="0"/>
                  <a:lumOff val="0"/>
                  <a:alphaOff val="0"/>
                </a:srgbClr>
              </a:gs>
              <a:gs pos="90000">
                <a:srgbClr val="C66951">
                  <a:hueOff val="0"/>
                  <a:satOff val="0"/>
                  <a:lumOff val="0"/>
                  <a:alphaOff val="0"/>
                  <a:shade val="100000"/>
                </a:srgbClr>
              </a:gs>
              <a:gs pos="100000">
                <a:srgbClr val="C66951">
                  <a:hueOff val="0"/>
                  <a:satOff val="0"/>
                  <a:lumOff val="0"/>
                  <a:alphaOff val="0"/>
                  <a:shade val="85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F8FE227-CB4D-488B-8A90-A6A53E776B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r="10075"/>
          <a:stretch/>
        </p:blipFill>
        <p:spPr>
          <a:xfrm>
            <a:off x="8584268" y="11762727"/>
            <a:ext cx="830888" cy="872556"/>
          </a:xfrm>
          <a:prstGeom prst="flowChartConnector">
            <a:avLst/>
          </a:prstGeom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A1EFAD32-AAD2-4CD7-B087-E52B7CD6C578}"/>
              </a:ext>
            </a:extLst>
          </p:cNvPr>
          <p:cNvSpPr/>
          <p:nvPr/>
        </p:nvSpPr>
        <p:spPr>
          <a:xfrm>
            <a:off x="9698348" y="11642692"/>
            <a:ext cx="895690" cy="1012180"/>
          </a:xfrm>
          <a:prstGeom prst="ellipse">
            <a:avLst/>
          </a:prstGeom>
          <a:gradFill rotWithShape="0">
            <a:gsLst>
              <a:gs pos="0">
                <a:srgbClr val="C66951">
                  <a:hueOff val="0"/>
                  <a:satOff val="0"/>
                  <a:lumOff val="0"/>
                  <a:alphaOff val="0"/>
                </a:srgbClr>
              </a:gs>
              <a:gs pos="90000">
                <a:srgbClr val="C66951">
                  <a:hueOff val="0"/>
                  <a:satOff val="0"/>
                  <a:lumOff val="0"/>
                  <a:alphaOff val="0"/>
                  <a:shade val="100000"/>
                </a:srgbClr>
              </a:gs>
              <a:gs pos="100000">
                <a:srgbClr val="C66951">
                  <a:hueOff val="0"/>
                  <a:satOff val="0"/>
                  <a:lumOff val="0"/>
                  <a:alphaOff val="0"/>
                  <a:shade val="85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93C8EF00-8F77-4B0E-8BF0-85168CC62C9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1"/>
          <a:stretch/>
        </p:blipFill>
        <p:spPr>
          <a:xfrm>
            <a:off x="9729247" y="11717314"/>
            <a:ext cx="773818" cy="850104"/>
          </a:xfrm>
          <a:prstGeom prst="flowChartConnector">
            <a:avLst/>
          </a:prstGeom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DC73DA5D-1C45-4F93-9DCB-47054CC97287}"/>
              </a:ext>
            </a:extLst>
          </p:cNvPr>
          <p:cNvSpPr/>
          <p:nvPr/>
        </p:nvSpPr>
        <p:spPr>
          <a:xfrm>
            <a:off x="10899624" y="11636841"/>
            <a:ext cx="895690" cy="1012180"/>
          </a:xfrm>
          <a:prstGeom prst="ellipse">
            <a:avLst/>
          </a:prstGeom>
          <a:gradFill rotWithShape="0">
            <a:gsLst>
              <a:gs pos="0">
                <a:srgbClr val="C66951">
                  <a:hueOff val="0"/>
                  <a:satOff val="0"/>
                  <a:lumOff val="0"/>
                  <a:alphaOff val="0"/>
                </a:srgbClr>
              </a:gs>
              <a:gs pos="90000">
                <a:srgbClr val="C66951">
                  <a:hueOff val="0"/>
                  <a:satOff val="0"/>
                  <a:lumOff val="0"/>
                  <a:alphaOff val="0"/>
                  <a:shade val="100000"/>
                </a:srgbClr>
              </a:gs>
              <a:gs pos="100000">
                <a:srgbClr val="C66951">
                  <a:hueOff val="0"/>
                  <a:satOff val="0"/>
                  <a:lumOff val="0"/>
                  <a:alphaOff val="0"/>
                  <a:shade val="85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040E01A3-8F14-45E9-90DF-0BC89D121BE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2"/>
          <a:stretch/>
        </p:blipFill>
        <p:spPr>
          <a:xfrm>
            <a:off x="10977664" y="11709999"/>
            <a:ext cx="739610" cy="874804"/>
          </a:xfrm>
          <a:prstGeom prst="flowChartConnector">
            <a:avLst/>
          </a:prstGeom>
        </p:spPr>
      </p:pic>
      <p:sp>
        <p:nvSpPr>
          <p:cNvPr id="127" name="Akış Çizelgesi: Bağlayıcı 126">
            <a:extLst>
              <a:ext uri="{FF2B5EF4-FFF2-40B4-BE49-F238E27FC236}">
                <a16:creationId xmlns:a16="http://schemas.microsoft.com/office/drawing/2014/main" id="{7099AF62-4A43-47D8-8049-81CBC2FBA07B}"/>
              </a:ext>
            </a:extLst>
          </p:cNvPr>
          <p:cNvSpPr/>
          <p:nvPr/>
        </p:nvSpPr>
        <p:spPr>
          <a:xfrm>
            <a:off x="2380722" y="11888022"/>
            <a:ext cx="744943" cy="872556"/>
          </a:xfrm>
          <a:prstGeom prst="flowChartConnector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dir="86400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31" name="Freeform 91">
            <a:extLst>
              <a:ext uri="{FF2B5EF4-FFF2-40B4-BE49-F238E27FC236}">
                <a16:creationId xmlns:a16="http://schemas.microsoft.com/office/drawing/2014/main" id="{1518065D-64D7-463B-8301-C3C481A0B59F}"/>
              </a:ext>
            </a:extLst>
          </p:cNvPr>
          <p:cNvSpPr>
            <a:spLocks noEditPoints="1"/>
          </p:cNvSpPr>
          <p:nvPr/>
        </p:nvSpPr>
        <p:spPr bwMode="auto">
          <a:xfrm>
            <a:off x="688103" y="8446865"/>
            <a:ext cx="1280279" cy="1315544"/>
          </a:xfrm>
          <a:custGeom>
            <a:avLst/>
            <a:gdLst>
              <a:gd name="T0" fmla="*/ 0 w 62"/>
              <a:gd name="T1" fmla="*/ 106363 h 62"/>
              <a:gd name="T2" fmla="*/ 140673 w 62"/>
              <a:gd name="T3" fmla="*/ 75483 h 62"/>
              <a:gd name="T4" fmla="*/ 154397 w 62"/>
              <a:gd name="T5" fmla="*/ 68621 h 62"/>
              <a:gd name="T6" fmla="*/ 168121 w 62"/>
              <a:gd name="T7" fmla="*/ 65190 h 62"/>
              <a:gd name="T8" fmla="*/ 164690 w 62"/>
              <a:gd name="T9" fmla="*/ 58328 h 62"/>
              <a:gd name="T10" fmla="*/ 154397 w 62"/>
              <a:gd name="T11" fmla="*/ 51466 h 62"/>
              <a:gd name="T12" fmla="*/ 147535 w 62"/>
              <a:gd name="T13" fmla="*/ 51466 h 62"/>
              <a:gd name="T14" fmla="*/ 144104 w 62"/>
              <a:gd name="T15" fmla="*/ 48035 h 62"/>
              <a:gd name="T16" fmla="*/ 130380 w 62"/>
              <a:gd name="T17" fmla="*/ 41173 h 62"/>
              <a:gd name="T18" fmla="*/ 130380 w 62"/>
              <a:gd name="T19" fmla="*/ 54897 h 62"/>
              <a:gd name="T20" fmla="*/ 126949 w 62"/>
              <a:gd name="T21" fmla="*/ 65190 h 62"/>
              <a:gd name="T22" fmla="*/ 113225 w 62"/>
              <a:gd name="T23" fmla="*/ 58328 h 62"/>
              <a:gd name="T24" fmla="*/ 99500 w 62"/>
              <a:gd name="T25" fmla="*/ 51466 h 62"/>
              <a:gd name="T26" fmla="*/ 102931 w 62"/>
              <a:gd name="T27" fmla="*/ 37742 h 62"/>
              <a:gd name="T28" fmla="*/ 120087 w 62"/>
              <a:gd name="T29" fmla="*/ 34310 h 62"/>
              <a:gd name="T30" fmla="*/ 116656 w 62"/>
              <a:gd name="T31" fmla="*/ 27448 h 62"/>
              <a:gd name="T32" fmla="*/ 106363 w 62"/>
              <a:gd name="T33" fmla="*/ 30879 h 62"/>
              <a:gd name="T34" fmla="*/ 92638 w 62"/>
              <a:gd name="T35" fmla="*/ 20586 h 62"/>
              <a:gd name="T36" fmla="*/ 96069 w 62"/>
              <a:gd name="T37" fmla="*/ 30879 h 62"/>
              <a:gd name="T38" fmla="*/ 89207 w 62"/>
              <a:gd name="T39" fmla="*/ 30879 h 62"/>
              <a:gd name="T40" fmla="*/ 78914 w 62"/>
              <a:gd name="T41" fmla="*/ 24017 h 62"/>
              <a:gd name="T42" fmla="*/ 72052 w 62"/>
              <a:gd name="T43" fmla="*/ 27448 h 62"/>
              <a:gd name="T44" fmla="*/ 78914 w 62"/>
              <a:gd name="T45" fmla="*/ 30879 h 62"/>
              <a:gd name="T46" fmla="*/ 75483 w 62"/>
              <a:gd name="T47" fmla="*/ 34310 h 62"/>
              <a:gd name="T48" fmla="*/ 34310 w 62"/>
              <a:gd name="T49" fmla="*/ 61759 h 62"/>
              <a:gd name="T50" fmla="*/ 37742 w 62"/>
              <a:gd name="T51" fmla="*/ 65190 h 62"/>
              <a:gd name="T52" fmla="*/ 44604 w 62"/>
              <a:gd name="T53" fmla="*/ 75483 h 62"/>
              <a:gd name="T54" fmla="*/ 41173 w 62"/>
              <a:gd name="T55" fmla="*/ 89207 h 62"/>
              <a:gd name="T56" fmla="*/ 51466 w 62"/>
              <a:gd name="T57" fmla="*/ 102931 h 62"/>
              <a:gd name="T58" fmla="*/ 61759 w 62"/>
              <a:gd name="T59" fmla="*/ 120087 h 62"/>
              <a:gd name="T60" fmla="*/ 65190 w 62"/>
              <a:gd name="T61" fmla="*/ 126949 h 62"/>
              <a:gd name="T62" fmla="*/ 58328 w 62"/>
              <a:gd name="T63" fmla="*/ 109794 h 62"/>
              <a:gd name="T64" fmla="*/ 72052 w 62"/>
              <a:gd name="T65" fmla="*/ 126949 h 62"/>
              <a:gd name="T66" fmla="*/ 85776 w 62"/>
              <a:gd name="T67" fmla="*/ 140673 h 62"/>
              <a:gd name="T68" fmla="*/ 102931 w 62"/>
              <a:gd name="T69" fmla="*/ 150966 h 62"/>
              <a:gd name="T70" fmla="*/ 120087 w 62"/>
              <a:gd name="T71" fmla="*/ 161259 h 62"/>
              <a:gd name="T72" fmla="*/ 123518 w 62"/>
              <a:gd name="T73" fmla="*/ 161259 h 62"/>
              <a:gd name="T74" fmla="*/ 116656 w 62"/>
              <a:gd name="T75" fmla="*/ 147535 h 62"/>
              <a:gd name="T76" fmla="*/ 109794 w 62"/>
              <a:gd name="T77" fmla="*/ 144104 h 62"/>
              <a:gd name="T78" fmla="*/ 109794 w 62"/>
              <a:gd name="T79" fmla="*/ 133811 h 62"/>
              <a:gd name="T80" fmla="*/ 96069 w 62"/>
              <a:gd name="T81" fmla="*/ 140673 h 62"/>
              <a:gd name="T82" fmla="*/ 92638 w 62"/>
              <a:gd name="T83" fmla="*/ 116656 h 62"/>
              <a:gd name="T84" fmla="*/ 102931 w 62"/>
              <a:gd name="T85" fmla="*/ 116656 h 62"/>
              <a:gd name="T86" fmla="*/ 109794 w 62"/>
              <a:gd name="T87" fmla="*/ 113225 h 62"/>
              <a:gd name="T88" fmla="*/ 120087 w 62"/>
              <a:gd name="T89" fmla="*/ 116656 h 62"/>
              <a:gd name="T90" fmla="*/ 123518 w 62"/>
              <a:gd name="T91" fmla="*/ 113225 h 62"/>
              <a:gd name="T92" fmla="*/ 130380 w 62"/>
              <a:gd name="T93" fmla="*/ 99500 h 62"/>
              <a:gd name="T94" fmla="*/ 130380 w 62"/>
              <a:gd name="T95" fmla="*/ 96069 h 62"/>
              <a:gd name="T96" fmla="*/ 140673 w 62"/>
              <a:gd name="T97" fmla="*/ 89207 h 62"/>
              <a:gd name="T98" fmla="*/ 147535 w 62"/>
              <a:gd name="T99" fmla="*/ 78914 h 62"/>
              <a:gd name="T100" fmla="*/ 150966 w 62"/>
              <a:gd name="T101" fmla="*/ 75483 h 62"/>
              <a:gd name="T102" fmla="*/ 140673 w 62"/>
              <a:gd name="T103" fmla="*/ 75483 h 62"/>
              <a:gd name="T104" fmla="*/ 164690 w 62"/>
              <a:gd name="T105" fmla="*/ 164690 h 62"/>
              <a:gd name="T106" fmla="*/ 150966 w 62"/>
              <a:gd name="T107" fmla="*/ 161259 h 62"/>
              <a:gd name="T108" fmla="*/ 140673 w 62"/>
              <a:gd name="T109" fmla="*/ 161259 h 62"/>
              <a:gd name="T110" fmla="*/ 130380 w 62"/>
              <a:gd name="T111" fmla="*/ 157828 h 62"/>
              <a:gd name="T112" fmla="*/ 126949 w 62"/>
              <a:gd name="T113" fmla="*/ 171552 h 62"/>
              <a:gd name="T114" fmla="*/ 123518 w 62"/>
              <a:gd name="T115" fmla="*/ 185277 h 62"/>
              <a:gd name="T116" fmla="*/ 171552 w 62"/>
              <a:gd name="T117" fmla="*/ 168121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D119F52-8B73-4931-8B02-CCF2DB914CA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15202" r="14696" b="14589"/>
          <a:stretch/>
        </p:blipFill>
        <p:spPr>
          <a:xfrm>
            <a:off x="13253734" y="11709998"/>
            <a:ext cx="761008" cy="857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2" name="Oval 131">
            <a:extLst>
              <a:ext uri="{FF2B5EF4-FFF2-40B4-BE49-F238E27FC236}">
                <a16:creationId xmlns:a16="http://schemas.microsoft.com/office/drawing/2014/main" id="{08F2F23E-3F65-439F-95D6-CFA44A449B51}"/>
              </a:ext>
            </a:extLst>
          </p:cNvPr>
          <p:cNvSpPr/>
          <p:nvPr/>
        </p:nvSpPr>
        <p:spPr>
          <a:xfrm>
            <a:off x="14289313" y="11636841"/>
            <a:ext cx="895690" cy="1012180"/>
          </a:xfrm>
          <a:prstGeom prst="ellipse">
            <a:avLst/>
          </a:prstGeom>
          <a:gradFill rotWithShape="0">
            <a:gsLst>
              <a:gs pos="0">
                <a:srgbClr val="C66951">
                  <a:hueOff val="0"/>
                  <a:satOff val="0"/>
                  <a:lumOff val="0"/>
                  <a:alphaOff val="0"/>
                </a:srgbClr>
              </a:gs>
              <a:gs pos="90000">
                <a:srgbClr val="C66951">
                  <a:hueOff val="0"/>
                  <a:satOff val="0"/>
                  <a:lumOff val="0"/>
                  <a:alphaOff val="0"/>
                  <a:shade val="100000"/>
                </a:srgbClr>
              </a:gs>
              <a:gs pos="100000">
                <a:srgbClr val="C66951">
                  <a:hueOff val="0"/>
                  <a:satOff val="0"/>
                  <a:lumOff val="0"/>
                  <a:alphaOff val="0"/>
                  <a:shade val="85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33" name="Akış Çizelgesi: Bağlayıcı 132">
            <a:extLst>
              <a:ext uri="{FF2B5EF4-FFF2-40B4-BE49-F238E27FC236}">
                <a16:creationId xmlns:a16="http://schemas.microsoft.com/office/drawing/2014/main" id="{0DFE38CF-4E66-4E12-A758-8F511A19D84A}"/>
              </a:ext>
            </a:extLst>
          </p:cNvPr>
          <p:cNvSpPr/>
          <p:nvPr/>
        </p:nvSpPr>
        <p:spPr>
          <a:xfrm>
            <a:off x="14300397" y="11683792"/>
            <a:ext cx="827687" cy="920067"/>
          </a:xfrm>
          <a:prstGeom prst="flowChartConnector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139" name="Group">
            <a:extLst>
              <a:ext uri="{FF2B5EF4-FFF2-40B4-BE49-F238E27FC236}">
                <a16:creationId xmlns:a16="http://schemas.microsoft.com/office/drawing/2014/main" id="{FDADC092-BB60-48CA-8AA9-0F33CBAF0E92}"/>
              </a:ext>
            </a:extLst>
          </p:cNvPr>
          <p:cNvGrpSpPr/>
          <p:nvPr/>
        </p:nvGrpSpPr>
        <p:grpSpPr>
          <a:xfrm>
            <a:off x="15862253" y="10122773"/>
            <a:ext cx="6579704" cy="1164719"/>
            <a:chOff x="-12700" y="-12700"/>
            <a:chExt cx="6398215" cy="668150"/>
          </a:xfrm>
        </p:grpSpPr>
        <p:grpSp>
          <p:nvGrpSpPr>
            <p:cNvPr id="140" name="Rectangle">
              <a:extLst>
                <a:ext uri="{FF2B5EF4-FFF2-40B4-BE49-F238E27FC236}">
                  <a16:creationId xmlns:a16="http://schemas.microsoft.com/office/drawing/2014/main" id="{27599DEA-4C81-4765-9770-960A3352B166}"/>
                </a:ext>
              </a:extLst>
            </p:cNvPr>
            <p:cNvGrpSpPr/>
            <p:nvPr/>
          </p:nvGrpSpPr>
          <p:grpSpPr>
            <a:xfrm>
              <a:off x="-12700" y="-12700"/>
              <a:ext cx="6398215" cy="668150"/>
              <a:chOff x="0" y="0"/>
              <a:chExt cx="6398214" cy="668149"/>
            </a:xfrm>
          </p:grpSpPr>
          <p:sp>
            <p:nvSpPr>
              <p:cNvPr id="142" name="Rectangle">
                <a:extLst>
                  <a:ext uri="{FF2B5EF4-FFF2-40B4-BE49-F238E27FC236}">
                    <a16:creationId xmlns:a16="http://schemas.microsoft.com/office/drawing/2014/main" id="{AB739557-0ECA-47AD-BC3C-B3A08AB8C906}"/>
                  </a:ext>
                </a:extLst>
              </p:cNvPr>
              <p:cNvSpPr/>
              <p:nvPr/>
            </p:nvSpPr>
            <p:spPr>
              <a:xfrm>
                <a:off x="12700" y="12699"/>
                <a:ext cx="6372815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43" name="Rectangle Rectangle" descr="Rectangle Rectangle">
                <a:extLst>
                  <a:ext uri="{FF2B5EF4-FFF2-40B4-BE49-F238E27FC236}">
                    <a16:creationId xmlns:a16="http://schemas.microsoft.com/office/drawing/2014/main" id="{5808263F-ECA7-4F72-B9FF-2AD32AD328D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6398215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141" name="Dijital pazar yeri tanıtım desteği">
              <a:extLst>
                <a:ext uri="{FF2B5EF4-FFF2-40B4-BE49-F238E27FC236}">
                  <a16:creationId xmlns:a16="http://schemas.microsoft.com/office/drawing/2014/main" id="{901BEABD-BA6E-4779-9A01-B47BA774C876}"/>
                </a:ext>
              </a:extLst>
            </p:cNvPr>
            <p:cNvSpPr txBox="1"/>
            <p:nvPr/>
          </p:nvSpPr>
          <p:spPr>
            <a:xfrm>
              <a:off x="53856" y="-2357"/>
              <a:ext cx="6224360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Hedef ülke/pazaryeri listesi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144" name="Group">
            <a:extLst>
              <a:ext uri="{FF2B5EF4-FFF2-40B4-BE49-F238E27FC236}">
                <a16:creationId xmlns:a16="http://schemas.microsoft.com/office/drawing/2014/main" id="{D1ACE2BA-97F2-4D7E-986F-CA030DEC4E23}"/>
              </a:ext>
            </a:extLst>
          </p:cNvPr>
          <p:cNvGrpSpPr/>
          <p:nvPr/>
        </p:nvGrpSpPr>
        <p:grpSpPr>
          <a:xfrm>
            <a:off x="15930697" y="11553946"/>
            <a:ext cx="6579705" cy="668151"/>
            <a:chOff x="-12700" y="-12699"/>
            <a:chExt cx="6390919" cy="668149"/>
          </a:xfrm>
        </p:grpSpPr>
        <p:grpSp>
          <p:nvGrpSpPr>
            <p:cNvPr id="145" name="Rectangle">
              <a:extLst>
                <a:ext uri="{FF2B5EF4-FFF2-40B4-BE49-F238E27FC236}">
                  <a16:creationId xmlns:a16="http://schemas.microsoft.com/office/drawing/2014/main" id="{4C16E817-92EE-4DBA-858C-4524D51A95D5}"/>
                </a:ext>
              </a:extLst>
            </p:cNvPr>
            <p:cNvGrpSpPr/>
            <p:nvPr/>
          </p:nvGrpSpPr>
          <p:grpSpPr>
            <a:xfrm>
              <a:off x="-12701" y="-12700"/>
              <a:ext cx="6390921" cy="668150"/>
              <a:chOff x="0" y="0"/>
              <a:chExt cx="6390919" cy="668149"/>
            </a:xfrm>
          </p:grpSpPr>
          <p:sp>
            <p:nvSpPr>
              <p:cNvPr id="147" name="Rectangle">
                <a:extLst>
                  <a:ext uri="{FF2B5EF4-FFF2-40B4-BE49-F238E27FC236}">
                    <a16:creationId xmlns:a16="http://schemas.microsoft.com/office/drawing/2014/main" id="{A8DF369E-A14D-44D7-AAA0-3AFBA6A5DD63}"/>
                  </a:ext>
                </a:extLst>
              </p:cNvPr>
              <p:cNvSpPr/>
              <p:nvPr/>
            </p:nvSpPr>
            <p:spPr>
              <a:xfrm>
                <a:off x="12699" y="12699"/>
                <a:ext cx="6365521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48" name="Rectangle Rectangle" descr="Rectangle Rectangle">
                <a:extLst>
                  <a:ext uri="{FF2B5EF4-FFF2-40B4-BE49-F238E27FC236}">
                    <a16:creationId xmlns:a16="http://schemas.microsoft.com/office/drawing/2014/main" id="{BE0033F7-8AB4-4FE0-8B8C-BF407FBD534D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" y="-1"/>
                <a:ext cx="6390921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146" name="Depo kira desteği">
              <a:extLst>
                <a:ext uri="{FF2B5EF4-FFF2-40B4-BE49-F238E27FC236}">
                  <a16:creationId xmlns:a16="http://schemas.microsoft.com/office/drawing/2014/main" id="{2F1E56D9-D5AB-419A-88EF-6B60A6CF70D9}"/>
                </a:ext>
              </a:extLst>
            </p:cNvPr>
            <p:cNvSpPr txBox="1"/>
            <p:nvPr/>
          </p:nvSpPr>
          <p:spPr>
            <a:xfrm>
              <a:off x="261262" y="44935"/>
              <a:ext cx="5842995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Etsy</a:t>
              </a:r>
              <a:r>
                <a:rPr kumimoji="0" lang="tr-TR" sz="3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Cond"/>
                  <a:sym typeface="Myriad Pro Condensed"/>
                </a:rPr>
                <a:t> (ABD ve Kanada)</a:t>
              </a:r>
              <a:endParaRPr kumimoji="0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grpSp>
        <p:nvGrpSpPr>
          <p:cNvPr id="149" name="Group">
            <a:extLst>
              <a:ext uri="{FF2B5EF4-FFF2-40B4-BE49-F238E27FC236}">
                <a16:creationId xmlns:a16="http://schemas.microsoft.com/office/drawing/2014/main" id="{C67075E3-4018-4665-BB56-5E9734F574CD}"/>
              </a:ext>
            </a:extLst>
          </p:cNvPr>
          <p:cNvGrpSpPr/>
          <p:nvPr/>
        </p:nvGrpSpPr>
        <p:grpSpPr>
          <a:xfrm>
            <a:off x="15917624" y="12426502"/>
            <a:ext cx="6579705" cy="1289498"/>
            <a:chOff x="-12700" y="-12699"/>
            <a:chExt cx="6390919" cy="668149"/>
          </a:xfrm>
        </p:grpSpPr>
        <p:grpSp>
          <p:nvGrpSpPr>
            <p:cNvPr id="150" name="Rectangle">
              <a:extLst>
                <a:ext uri="{FF2B5EF4-FFF2-40B4-BE49-F238E27FC236}">
                  <a16:creationId xmlns:a16="http://schemas.microsoft.com/office/drawing/2014/main" id="{4A297B3C-0F54-4E30-85AE-3B852D8C86BD}"/>
                </a:ext>
              </a:extLst>
            </p:cNvPr>
            <p:cNvGrpSpPr/>
            <p:nvPr/>
          </p:nvGrpSpPr>
          <p:grpSpPr>
            <a:xfrm>
              <a:off x="-12701" y="-12700"/>
              <a:ext cx="6390921" cy="668150"/>
              <a:chOff x="0" y="0"/>
              <a:chExt cx="6390919" cy="668149"/>
            </a:xfrm>
          </p:grpSpPr>
          <p:sp>
            <p:nvSpPr>
              <p:cNvPr id="152" name="Rectangle">
                <a:extLst>
                  <a:ext uri="{FF2B5EF4-FFF2-40B4-BE49-F238E27FC236}">
                    <a16:creationId xmlns:a16="http://schemas.microsoft.com/office/drawing/2014/main" id="{A2CA6CFD-3AA3-43EB-B128-D7FC89877D6D}"/>
                  </a:ext>
                </a:extLst>
              </p:cNvPr>
              <p:cNvSpPr/>
              <p:nvPr/>
            </p:nvSpPr>
            <p:spPr>
              <a:xfrm>
                <a:off x="12699" y="12699"/>
                <a:ext cx="6365521" cy="642751"/>
              </a:xfrm>
              <a:prstGeom prst="rect">
                <a:avLst/>
              </a:prstGeom>
              <a:solidFill>
                <a:srgbClr val="531100"/>
              </a:soli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pic>
            <p:nvPicPr>
              <p:cNvPr id="153" name="Rectangle Rectangle" descr="Rectangle Rectangle">
                <a:extLst>
                  <a:ext uri="{FF2B5EF4-FFF2-40B4-BE49-F238E27FC236}">
                    <a16:creationId xmlns:a16="http://schemas.microsoft.com/office/drawing/2014/main" id="{76EBE88A-32E2-4FC2-9BFC-C8F9297CD374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" y="-1"/>
                <a:ext cx="6390921" cy="668151"/>
              </a:xfrm>
              <a:prstGeom prst="rect">
                <a:avLst/>
              </a:prstGeom>
              <a:effectLst/>
            </p:spPr>
          </p:pic>
        </p:grpSp>
        <p:sp>
          <p:nvSpPr>
            <p:cNvPr id="151" name="Depo kira desteği">
              <a:extLst>
                <a:ext uri="{FF2B5EF4-FFF2-40B4-BE49-F238E27FC236}">
                  <a16:creationId xmlns:a16="http://schemas.microsoft.com/office/drawing/2014/main" id="{CC21725C-54FC-4B72-A3CE-00056A54C1F2}"/>
                </a:ext>
              </a:extLst>
            </p:cNvPr>
            <p:cNvSpPr txBox="1"/>
            <p:nvPr/>
          </p:nvSpPr>
          <p:spPr>
            <a:xfrm>
              <a:off x="261262" y="44935"/>
              <a:ext cx="5842995" cy="55288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>
              <a:lvl1pPr algn="l">
                <a:defRPr sz="3600">
                  <a:solidFill>
                    <a:srgbClr val="FFFFFF"/>
                  </a:solidFill>
                  <a:latin typeface="Myriad Pro Cond"/>
                  <a:ea typeface="Myriad Pro Cond"/>
                  <a:cs typeface="Myriad Pro Cond"/>
                  <a:sym typeface="Myriad Pro Condensed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sym typeface="Myriad Pro Condensed"/>
                </a:rPr>
                <a:t>eBay</a:t>
              </a:r>
              <a:r>
                <a:rPr kumimoji="0" lang="tr-T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sym typeface="Myriad Pro Condensed"/>
                </a:rPr>
                <a:t> 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sym typeface="Myriad Pro Condensed"/>
                </a:rPr>
                <a:t>(Otomotiv yedek parça kategorisi özelinde ABD ve Kanada için)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/>
                <a:sym typeface="Myriad Pro Condensed"/>
              </a:endParaRPr>
            </a:p>
          </p:txBody>
        </p:sp>
      </p:grpSp>
      <p:sp>
        <p:nvSpPr>
          <p:cNvPr id="154" name="Oval 153">
            <a:extLst>
              <a:ext uri="{FF2B5EF4-FFF2-40B4-BE49-F238E27FC236}">
                <a16:creationId xmlns:a16="http://schemas.microsoft.com/office/drawing/2014/main" id="{2230125E-460E-4659-A1A5-9F041490947E}"/>
              </a:ext>
            </a:extLst>
          </p:cNvPr>
          <p:cNvSpPr/>
          <p:nvPr/>
        </p:nvSpPr>
        <p:spPr>
          <a:xfrm>
            <a:off x="5386053" y="11839846"/>
            <a:ext cx="895690" cy="1012180"/>
          </a:xfrm>
          <a:prstGeom prst="ellipse">
            <a:avLst/>
          </a:prstGeom>
          <a:gradFill rotWithShape="0">
            <a:gsLst>
              <a:gs pos="0">
                <a:srgbClr val="C66951">
                  <a:hueOff val="0"/>
                  <a:satOff val="0"/>
                  <a:lumOff val="0"/>
                  <a:alphaOff val="0"/>
                </a:srgbClr>
              </a:gs>
              <a:gs pos="90000">
                <a:srgbClr val="C66951">
                  <a:hueOff val="0"/>
                  <a:satOff val="0"/>
                  <a:lumOff val="0"/>
                  <a:alphaOff val="0"/>
                  <a:shade val="100000"/>
                </a:srgbClr>
              </a:gs>
              <a:gs pos="100000">
                <a:srgbClr val="C66951">
                  <a:hueOff val="0"/>
                  <a:satOff val="0"/>
                  <a:lumOff val="0"/>
                  <a:alphaOff val="0"/>
                  <a:shade val="85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1750" dist="25400" dir="5400000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pic>
        <p:nvPicPr>
          <p:cNvPr id="155" name="Resim 154">
            <a:extLst>
              <a:ext uri="{FF2B5EF4-FFF2-40B4-BE49-F238E27FC236}">
                <a16:creationId xmlns:a16="http://schemas.microsoft.com/office/drawing/2014/main" id="{542E23A5-3D88-4689-BD6F-E2523FA279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r="10075"/>
          <a:stretch/>
        </p:blipFill>
        <p:spPr>
          <a:xfrm>
            <a:off x="5418454" y="11937937"/>
            <a:ext cx="830888" cy="87255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184042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İhracata yönelik mevcut ve yeni destek programları bütüncül olarak tek çatı altında">
            <a:extLst>
              <a:ext uri="{FF2B5EF4-FFF2-40B4-BE49-F238E27FC236}">
                <a16:creationId xmlns:a16="http://schemas.microsoft.com/office/drawing/2014/main" id="{77E84642-6B6A-46DE-A75B-3B08A36CDBE0}"/>
              </a:ext>
            </a:extLst>
          </p:cNvPr>
          <p:cNvSpPr txBox="1"/>
          <p:nvPr/>
        </p:nvSpPr>
        <p:spPr>
          <a:xfrm>
            <a:off x="853230" y="3171595"/>
            <a:ext cx="22973924" cy="6194834"/>
          </a:xfrm>
          <a:prstGeom prst="rect">
            <a:avLst/>
          </a:prstGeom>
          <a:solidFill>
            <a:srgbClr val="001A3B"/>
          </a:solidFill>
          <a:ln w="57150" cap="flat">
            <a:solidFill>
              <a:srgbClr val="00B050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numCol="1" anchor="ctr">
            <a:noAutofit/>
          </a:bodyPr>
          <a:lstStyle>
            <a:lvl1pPr>
              <a:defRPr sz="4000" b="1" i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 lvl="2" indent="0" algn="just">
              <a:buClr>
                <a:srgbClr val="990000"/>
              </a:buClr>
            </a:pPr>
            <a:endParaRPr lang="tr-TR" sz="3600" b="1" dirty="0">
              <a:solidFill>
                <a:schemeClr val="bg1"/>
              </a:solidFill>
              <a:latin typeface="Myriad Pro Cond"/>
              <a:sym typeface="Myriad Pro Condensed"/>
            </a:endParaRPr>
          </a:p>
          <a:p>
            <a:pPr marL="571500" lvl="2" indent="-571500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Responsible® Programı olarak uygulanması öngörülmektedir.</a:t>
            </a:r>
            <a:endParaRPr lang="tr-TR" sz="3600" b="1" dirty="0">
              <a:solidFill>
                <a:schemeClr val="bg1"/>
              </a:solidFill>
              <a:latin typeface="Myriad Pro Cond"/>
            </a:endParaRPr>
          </a:p>
          <a:p>
            <a:pPr lvl="2" indent="0" algn="just">
              <a:buClr>
                <a:srgbClr val="990000"/>
              </a:buClr>
            </a:pPr>
            <a:endParaRPr lang="tr-TR" sz="3600" b="1" dirty="0">
              <a:solidFill>
                <a:schemeClr val="bg1"/>
              </a:solidFill>
              <a:latin typeface="Myriad Pro Cond"/>
            </a:endParaRPr>
          </a:p>
          <a:p>
            <a:pPr lvl="2" indent="0" algn="just">
              <a:buClr>
                <a:srgbClr val="990000"/>
              </a:buClr>
            </a:pPr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İhracatçı şirketlerin, Yeşil Mutabakat kapsamında kurumsal sürdürülebilirlik odaklı dönüşümü amacıyla alınan danışmanlık hizmetlerinin desteklenmesini ifade eder:</a:t>
            </a:r>
          </a:p>
          <a:p>
            <a:pPr lvl="2" indent="0" algn="just">
              <a:buClr>
                <a:srgbClr val="990000"/>
              </a:buClr>
            </a:pPr>
            <a:endParaRPr lang="tr-TR" sz="2800" b="1" dirty="0">
              <a:solidFill>
                <a:schemeClr val="bg1"/>
              </a:solidFill>
              <a:latin typeface="Myriad Pro Cond"/>
            </a:endParaRPr>
          </a:p>
          <a:p>
            <a:pPr algn="just"/>
            <a:r>
              <a:rPr lang="tr-TR" sz="2800" i="0" dirty="0">
                <a:solidFill>
                  <a:schemeClr val="bg1"/>
                </a:solidFill>
                <a:ea typeface="+mn-ea"/>
                <a:cs typeface="+mn-cs"/>
                <a:sym typeface="Helvetica Neue"/>
              </a:rPr>
              <a:t>1.       Şirketlerin ihtiyaç analizine yönelik danışmanlık hizmeti giderleri </a:t>
            </a:r>
          </a:p>
          <a:p>
            <a:pPr algn="just"/>
            <a:r>
              <a:rPr lang="tr-TR" sz="2800" i="0" dirty="0">
                <a:solidFill>
                  <a:schemeClr val="bg1"/>
                </a:solidFill>
                <a:ea typeface="+mn-ea"/>
                <a:cs typeface="+mn-cs"/>
                <a:sym typeface="Helvetica Neue"/>
              </a:rPr>
              <a:t>	Faz 1: Mevcut durum analizinin yapılması ve sürdürülebilirlik yol haritası oluşturulması </a:t>
            </a:r>
          </a:p>
          <a:p>
            <a:pPr algn="just"/>
            <a:r>
              <a:rPr lang="tr-TR" sz="2800" i="0" dirty="0">
                <a:solidFill>
                  <a:schemeClr val="bg1"/>
                </a:solidFill>
                <a:ea typeface="+mn-ea"/>
                <a:cs typeface="+mn-cs"/>
                <a:sym typeface="Helvetica Neue"/>
              </a:rPr>
              <a:t>	Faz 2: Uygulama danışmanlığı</a:t>
            </a:r>
          </a:p>
          <a:p>
            <a:pPr algn="just"/>
            <a:r>
              <a:rPr lang="tr-TR" sz="2800" i="0" dirty="0">
                <a:solidFill>
                  <a:schemeClr val="bg1"/>
                </a:solidFill>
                <a:ea typeface="+mn-ea"/>
                <a:cs typeface="+mn-cs"/>
                <a:sym typeface="Helvetica Neue"/>
              </a:rPr>
              <a:t>	Faz 3: İzleme ve doğrulama danışmanlığı</a:t>
            </a:r>
          </a:p>
          <a:p>
            <a:pPr algn="just"/>
            <a:r>
              <a:rPr lang="tr-TR" sz="2800" i="0" dirty="0">
                <a:solidFill>
                  <a:schemeClr val="bg1"/>
                </a:solidFill>
                <a:ea typeface="+mn-ea"/>
                <a:cs typeface="+mn-cs"/>
                <a:sym typeface="Helvetica Neue"/>
              </a:rPr>
              <a:t> </a:t>
            </a:r>
          </a:p>
          <a:p>
            <a:pPr algn="just"/>
            <a:r>
              <a:rPr lang="tr-TR" sz="2800" i="0" dirty="0">
                <a:solidFill>
                  <a:schemeClr val="bg1"/>
                </a:solidFill>
                <a:ea typeface="+mn-ea"/>
                <a:cs typeface="+mn-cs"/>
                <a:sym typeface="Helvetica Neue"/>
              </a:rPr>
              <a:t>2.       Sürdürülebilirlik yol haritası çerçevesinde, şirketlerin kurumsal altyapı oluşturmaya yönelik sürdürülebilirlik ve bilişim danışmanlığı harcamaları ile kurumsal sürdürülebilirlik raporunun hazırlanmasına yönelik danışmanlık ve eğitim giderleri</a:t>
            </a:r>
          </a:p>
          <a:p>
            <a:pPr algn="just"/>
            <a:endParaRPr lang="tr-TR" sz="2800" i="0" dirty="0">
              <a:solidFill>
                <a:schemeClr val="bg1"/>
              </a:solidFill>
              <a:ea typeface="+mn-ea"/>
              <a:cs typeface="+mn-cs"/>
              <a:sym typeface="Helvetica Neue"/>
            </a:endParaRPr>
          </a:p>
          <a:p>
            <a:pPr algn="just"/>
            <a:r>
              <a:rPr lang="tr-TR" sz="2800" i="0" dirty="0">
                <a:solidFill>
                  <a:schemeClr val="bg1"/>
                </a:solidFill>
                <a:ea typeface="+mn-ea"/>
                <a:cs typeface="+mn-cs"/>
                <a:sym typeface="Helvetica Neue"/>
              </a:rPr>
              <a:t>d</a:t>
            </a:r>
            <a:r>
              <a:rPr lang="tr-TR" sz="2800" i="0" dirty="0">
                <a:solidFill>
                  <a:schemeClr val="bg1"/>
                </a:solidFill>
                <a:latin typeface="Myriad Pro Cond"/>
                <a:ea typeface="+mn-ea"/>
                <a:cs typeface="+mn-cs"/>
                <a:sym typeface="Helvetica Neue"/>
              </a:rPr>
              <a:t>esteklenir.</a:t>
            </a:r>
            <a:endParaRPr lang="tr-TR" sz="3600" i="1" dirty="0">
              <a:solidFill>
                <a:schemeClr val="bg1"/>
              </a:solidFill>
              <a:latin typeface="Myriad Pro Cond"/>
              <a:sym typeface="Myriad Pro Condensed"/>
            </a:endParaRPr>
          </a:p>
          <a:p>
            <a:pPr lvl="2" indent="0" algn="just">
              <a:buClr>
                <a:srgbClr val="990000"/>
              </a:buClr>
            </a:pPr>
            <a:endParaRPr lang="tr-TR" sz="3600" b="1" i="1" dirty="0">
              <a:solidFill>
                <a:schemeClr val="bg1"/>
              </a:solidFill>
              <a:latin typeface="Myriad Pro Cond"/>
              <a:sym typeface="Myriad Pro Condensed"/>
            </a:endParaRPr>
          </a:p>
          <a:p>
            <a:pPr algn="just"/>
            <a:endParaRPr lang="tr-TR" sz="3600" dirty="0">
              <a:solidFill>
                <a:schemeClr val="bg1"/>
              </a:solidFill>
            </a:endParaRPr>
          </a:p>
          <a:p>
            <a:pPr algn="just"/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2BF4DF4-0661-4FF6-A165-4E17E2849146}"/>
              </a:ext>
            </a:extLst>
          </p:cNvPr>
          <p:cNvSpPr txBox="1"/>
          <p:nvPr/>
        </p:nvSpPr>
        <p:spPr>
          <a:xfrm>
            <a:off x="8205278" y="9780781"/>
            <a:ext cx="7358381" cy="4031873"/>
          </a:xfrm>
          <a:prstGeom prst="rect">
            <a:avLst/>
          </a:prstGeom>
          <a:solidFill>
            <a:srgbClr val="001A3B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tr-TR" sz="2400" dirty="0"/>
          </a:p>
          <a:p>
            <a:r>
              <a:rPr lang="tr-TR" sz="3000" b="1" dirty="0">
                <a:solidFill>
                  <a:srgbClr val="D8AD65"/>
                </a:solidFill>
                <a:latin typeface="Myriad Pro Cond"/>
                <a:cs typeface="Arial" panose="020B0604020202020204" pitchFamily="34" charset="0"/>
              </a:rPr>
              <a:t>Yeşil Mutabakata Uyum Projesi Desteği </a:t>
            </a:r>
          </a:p>
          <a:p>
            <a:pPr algn="ctr"/>
            <a:endParaRPr lang="tr-TR" sz="3000" dirty="0">
              <a:latin typeface="Myriad Pro Cond"/>
            </a:endParaRPr>
          </a:p>
          <a:p>
            <a:pPr lvl="0" algn="ctr">
              <a:buClr>
                <a:srgbClr val="990000"/>
              </a:buClr>
              <a:defRPr/>
            </a:pPr>
            <a:r>
              <a:rPr lang="tr-TR" sz="3000" b="1" dirty="0">
                <a:solidFill>
                  <a:schemeClr val="bg1"/>
                </a:solidFill>
                <a:latin typeface="Myriad Pro Cond"/>
              </a:rPr>
              <a:t>Destek Oranı : </a:t>
            </a:r>
            <a:r>
              <a:rPr lang="tr-TR" sz="3000" b="1" dirty="0">
                <a:solidFill>
                  <a:srgbClr val="ED3338"/>
                </a:solidFill>
                <a:latin typeface="Myriad Pro Cond"/>
              </a:rPr>
              <a:t>% 50 </a:t>
            </a:r>
          </a:p>
          <a:p>
            <a:pPr lvl="0" algn="ctr">
              <a:buClr>
                <a:srgbClr val="990000"/>
              </a:buClr>
              <a:defRPr/>
            </a:pPr>
            <a:r>
              <a:rPr lang="tr-TR" sz="3000" b="1" dirty="0">
                <a:solidFill>
                  <a:srgbClr val="FF0000"/>
                </a:solidFill>
                <a:latin typeface="Myriad Pro Cond"/>
              </a:rPr>
              <a:t>13.645.000 TL/ (365.883,4 EUR)</a:t>
            </a:r>
          </a:p>
          <a:p>
            <a:pPr lvl="0" algn="ctr">
              <a:buClr>
                <a:srgbClr val="990000"/>
              </a:buClr>
              <a:defRPr/>
            </a:pPr>
            <a:r>
              <a:rPr lang="tr-TR" sz="3000" b="1" dirty="0">
                <a:solidFill>
                  <a:srgbClr val="ED3338"/>
                </a:solidFill>
                <a:latin typeface="Myriad Pro Cond"/>
              </a:rPr>
              <a:t>Şirket başına</a:t>
            </a:r>
          </a:p>
          <a:p>
            <a:pPr lvl="0" algn="ctr">
              <a:buClr>
                <a:srgbClr val="990000"/>
              </a:buClr>
              <a:defRPr/>
            </a:pPr>
            <a:r>
              <a:rPr lang="tr-TR" sz="3000" b="1" dirty="0">
                <a:solidFill>
                  <a:srgbClr val="ED3338"/>
                </a:solidFill>
                <a:latin typeface="Myriad Pro Cond"/>
              </a:rPr>
              <a:t>(2025)</a:t>
            </a:r>
          </a:p>
          <a:p>
            <a:pPr lvl="0" algn="ctr">
              <a:buClr>
                <a:srgbClr val="990000"/>
              </a:buClr>
              <a:defRPr/>
            </a:pPr>
            <a:r>
              <a:rPr lang="tr-TR" sz="3000" b="1" dirty="0">
                <a:solidFill>
                  <a:srgbClr val="D8AD65"/>
                </a:solidFill>
                <a:latin typeface="Myriad Pro Cond"/>
                <a:cs typeface="Arial" panose="020B0604020202020204" pitchFamily="34" charset="0"/>
              </a:rPr>
              <a:t>Ön Onaylı projeler desteklenir.</a:t>
            </a:r>
          </a:p>
          <a:p>
            <a:pPr lvl="0" algn="ctr">
              <a:buClr>
                <a:srgbClr val="990000"/>
              </a:buClr>
              <a:defRPr/>
            </a:pP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9DAA4545-0863-4E68-BD52-457A5AF37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08" y="8710947"/>
            <a:ext cx="2432937" cy="2433029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0790CAE8-4E35-4071-B53D-69E68B085B81}"/>
              </a:ext>
            </a:extLst>
          </p:cNvPr>
          <p:cNvSpPr/>
          <p:nvPr/>
        </p:nvSpPr>
        <p:spPr>
          <a:xfrm>
            <a:off x="4276497" y="9684502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FFFF"/>
                </a:solidFill>
                <a:latin typeface="Myriad Pro Cond"/>
                <a:sym typeface="Myriad Pro Condensed"/>
              </a:rPr>
              <a:t>YENİ DESTEK</a:t>
            </a:r>
          </a:p>
        </p:txBody>
      </p:sp>
      <p:pic>
        <p:nvPicPr>
          <p:cNvPr id="27" name="Picture 58">
            <a:extLst>
              <a:ext uri="{FF2B5EF4-FFF2-40B4-BE49-F238E27FC236}">
                <a16:creationId xmlns:a16="http://schemas.microsoft.com/office/drawing/2014/main" id="{88730E44-8C7F-41EA-9127-964C43D3A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59804" y="354116"/>
            <a:ext cx="5424196" cy="20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0CDA6119-30DB-4929-81DF-21D860F72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A86B02F9-BFC9-49D0-9F86-F110F2363BEB}"/>
              </a:ext>
            </a:extLst>
          </p:cNvPr>
          <p:cNvSpPr/>
          <p:nvPr/>
        </p:nvSpPr>
        <p:spPr>
          <a:xfrm>
            <a:off x="19876553" y="1835052"/>
            <a:ext cx="444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000" dirty="0"/>
              <a:t>İHRACAT GENEL MÜDÜRLÜĞÜ</a:t>
            </a:r>
          </a:p>
        </p:txBody>
      </p:sp>
      <p:pic>
        <p:nvPicPr>
          <p:cNvPr id="30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4B090DC2-A2AC-4385-B6DE-EEFF5E396F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0" y="470582"/>
            <a:ext cx="3312694" cy="1849094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pic>
        <p:nvPicPr>
          <p:cNvPr id="31" name="Shape Shape" descr="Shape Shape">
            <a:extLst>
              <a:ext uri="{FF2B5EF4-FFF2-40B4-BE49-F238E27FC236}">
                <a16:creationId xmlns:a16="http://schemas.microsoft.com/office/drawing/2014/main" id="{EFDC348B-31F2-45AF-B58F-A8BC4FCCC4A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" y="312692"/>
            <a:ext cx="5618443" cy="2164873"/>
          </a:xfrm>
          <a:prstGeom prst="rect">
            <a:avLst/>
          </a:prstGeom>
          <a:effectLst/>
        </p:spPr>
      </p:pic>
      <p:pic>
        <p:nvPicPr>
          <p:cNvPr id="32" name="Shape Shape" descr="Shape Shape">
            <a:extLst>
              <a:ext uri="{FF2B5EF4-FFF2-40B4-BE49-F238E27FC236}">
                <a16:creationId xmlns:a16="http://schemas.microsoft.com/office/drawing/2014/main" id="{4FFA5091-767F-4232-8807-55FAF12EE5E2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451" y="526386"/>
            <a:ext cx="13313008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33" name="Line">
            <a:extLst>
              <a:ext uri="{FF2B5EF4-FFF2-40B4-BE49-F238E27FC236}">
                <a16:creationId xmlns:a16="http://schemas.microsoft.com/office/drawing/2014/main" id="{6C20617E-7B79-4D2D-AA53-68B27D7FB94A}"/>
              </a:ext>
            </a:extLst>
          </p:cNvPr>
          <p:cNvSpPr/>
          <p:nvPr/>
        </p:nvSpPr>
        <p:spPr>
          <a:xfrm rot="10800000" flipH="1" flipV="1">
            <a:off x="6287686" y="1808323"/>
            <a:ext cx="12056772" cy="26730"/>
          </a:xfrm>
          <a:prstGeom prst="line">
            <a:avLst/>
          </a:prstGeom>
          <a:noFill/>
          <a:ln w="25400" cap="flat">
            <a:solidFill>
              <a:srgbClr val="D8AD65"/>
            </a:solidFill>
            <a:prstDash val="solid"/>
            <a:miter lim="400000"/>
          </a:ln>
          <a:effectLst/>
        </p:spPr>
        <p:txBody>
          <a:bodyPr wrap="square" lIns="55315" tIns="55315" rIns="55315" bIns="55315" numCol="1" anchor="ctr">
            <a:noAutofit/>
          </a:bodyPr>
          <a:lstStyle/>
          <a:p>
            <a:pPr defTabSz="2655080">
              <a:defRPr sz="26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34" name="YENİ NESİL İHRACAT DESTEKLERİ">
            <a:extLst>
              <a:ext uri="{FF2B5EF4-FFF2-40B4-BE49-F238E27FC236}">
                <a16:creationId xmlns:a16="http://schemas.microsoft.com/office/drawing/2014/main" id="{B13822C7-1F2C-4B6C-9EC9-C5B7F3E84631}"/>
              </a:ext>
            </a:extLst>
          </p:cNvPr>
          <p:cNvSpPr txBox="1"/>
          <p:nvPr/>
        </p:nvSpPr>
        <p:spPr>
          <a:xfrm>
            <a:off x="4788918" y="973387"/>
            <a:ext cx="14820887" cy="624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altLang="tr-TR" sz="3600" dirty="0">
                <a:latin typeface="+mj-lt"/>
                <a:cs typeface="Arial" panose="020B0604020202020204" pitchFamily="34" charset="0"/>
              </a:rPr>
              <a:t>YEŞİL MUTABAKATA UYUM PROJESİ DESTEĞİ</a:t>
            </a:r>
            <a:endParaRPr lang="tr-TR" sz="3600" dirty="0">
              <a:latin typeface="+mj-lt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C73DE664-3ED7-4C5B-A2AD-5E8F9D858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5615" y="8199360"/>
            <a:ext cx="5424196" cy="1569265"/>
          </a:xfrm>
          <a:prstGeom prst="rect">
            <a:avLst/>
          </a:prstGeom>
        </p:spPr>
      </p:pic>
      <p:sp>
        <p:nvSpPr>
          <p:cNvPr id="16" name="İhracata yönelik mevcut ve yeni destek programları bütüncül olarak tek çatı altında">
            <a:extLst>
              <a:ext uri="{FF2B5EF4-FFF2-40B4-BE49-F238E27FC236}">
                <a16:creationId xmlns:a16="http://schemas.microsoft.com/office/drawing/2014/main" id="{64FBED90-2C79-44E5-9270-944470923A83}"/>
              </a:ext>
            </a:extLst>
          </p:cNvPr>
          <p:cNvSpPr txBox="1"/>
          <p:nvPr/>
        </p:nvSpPr>
        <p:spPr>
          <a:xfrm>
            <a:off x="284938" y="11465784"/>
            <a:ext cx="7537939" cy="1614050"/>
          </a:xfrm>
          <a:prstGeom prst="rect">
            <a:avLst/>
          </a:prstGeom>
          <a:solidFill>
            <a:srgbClr val="001A3B"/>
          </a:solidFill>
          <a:ln w="57150" cap="flat">
            <a:solidFill>
              <a:srgbClr val="00B050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numCol="1" anchor="ctr">
            <a:noAutofit/>
          </a:bodyPr>
          <a:lstStyle>
            <a:lvl1pPr>
              <a:defRPr sz="4000" b="1" i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 lvl="2" indent="0" algn="just">
              <a:buClr>
                <a:srgbClr val="990000"/>
              </a:buClr>
            </a:pPr>
            <a:endParaRPr lang="tr-TR" sz="3600" b="1" dirty="0">
              <a:solidFill>
                <a:schemeClr val="bg1"/>
              </a:solidFill>
              <a:latin typeface="Myriad Pro Cond"/>
              <a:sym typeface="Myriad Pro Condensed"/>
            </a:endParaRPr>
          </a:p>
          <a:p>
            <a:pPr lvl="2" indent="0">
              <a:buClr>
                <a:srgbClr val="990000"/>
              </a:buClr>
            </a:pPr>
            <a:r>
              <a:rPr lang="tr-TR" sz="2800" b="1" dirty="0">
                <a:solidFill>
                  <a:schemeClr val="bg1"/>
                </a:solidFill>
                <a:latin typeface="Myriad Pro Cond"/>
                <a:sym typeface="Myriad Pro Condensed"/>
              </a:rPr>
              <a:t>Bakanlık, üretici ve tüketicide farkındalığın arttırılması için şirketlere Responsible® markasını kullanma izni verebilir.</a:t>
            </a:r>
          </a:p>
          <a:p>
            <a:pPr lvl="2" indent="0">
              <a:buClr>
                <a:srgbClr val="990000"/>
              </a:buClr>
            </a:pPr>
            <a:endParaRPr lang="tr-TR" sz="2800" b="1" dirty="0">
              <a:solidFill>
                <a:schemeClr val="bg1"/>
              </a:solidFill>
              <a:latin typeface="Myriad Pro Cond"/>
              <a:sym typeface="Myriad Pro Condensed"/>
            </a:endParaRPr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A7727DBC-E8C0-42EB-ABDD-1B2BF2166A4B}"/>
              </a:ext>
            </a:extLst>
          </p:cNvPr>
          <p:cNvSpPr/>
          <p:nvPr/>
        </p:nvSpPr>
        <p:spPr>
          <a:xfrm>
            <a:off x="15793930" y="9828658"/>
            <a:ext cx="8033224" cy="3474454"/>
          </a:xfrm>
          <a:prstGeom prst="rect">
            <a:avLst/>
          </a:prstGeom>
          <a:solidFill>
            <a:srgbClr val="001A3B"/>
          </a:solidFill>
          <a:ln w="57150">
            <a:solidFill>
              <a:srgbClr val="00B050"/>
            </a:solidFill>
          </a:ln>
          <a:effectLst/>
        </p:spPr>
        <p:txBody>
          <a:bodyPr wrap="square" lIns="35120" tIns="35120" rIns="35120" bIns="35120" numCol="1" anchor="ctr">
            <a:no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8" name="Türk Eximbank Logo Renkli (Unicode Encoding Conflict).png" descr="Türk Eximbank Logo Renkli (Unicode Encoding Conflict).png">
            <a:extLst>
              <a:ext uri="{FF2B5EF4-FFF2-40B4-BE49-F238E27FC236}">
                <a16:creationId xmlns:a16="http://schemas.microsoft.com/office/drawing/2014/main" id="{7DEE3B6B-2588-41C2-B01B-CF7A2D543D5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771" y="11461114"/>
            <a:ext cx="1455831" cy="78277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F9E3AFC5-E24A-4898-A3F9-A657E5BDBBCF}"/>
              </a:ext>
            </a:extLst>
          </p:cNvPr>
          <p:cNvSpPr/>
          <p:nvPr/>
        </p:nvSpPr>
        <p:spPr>
          <a:xfrm>
            <a:off x="16208963" y="10693375"/>
            <a:ext cx="5806976" cy="219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Bef>
                <a:spcPts val="600"/>
              </a:spcBef>
            </a:pPr>
            <a:r>
              <a:rPr lang="tr-T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Yeşil Dönüşüm Kredi Programı</a:t>
            </a:r>
          </a:p>
          <a:p>
            <a:pPr marL="457200">
              <a:lnSpc>
                <a:spcPct val="107000"/>
              </a:lnSpc>
              <a:spcBef>
                <a:spcPts val="600"/>
              </a:spcBef>
            </a:pPr>
            <a:endParaRPr lang="tr-TR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Bef>
                <a:spcPts val="600"/>
              </a:spcBef>
            </a:pPr>
            <a:r>
              <a:rPr lang="tr-TR" sz="2400" b="1" kern="1200" dirty="0">
                <a:solidFill>
                  <a:srgbClr val="D7AD65"/>
                </a:solidFill>
                <a:latin typeface="+mj-lt"/>
              </a:rPr>
              <a:t>3,7 milyar dolarlık fon </a:t>
            </a:r>
            <a:r>
              <a:rPr lang="tr-T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ile ihracatçılarımızın faiz yükü hafifletilecektir.</a:t>
            </a:r>
            <a:endParaRPr lang="tr-TR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5891505-0AB4-41B1-B9B0-32F4F0DA9F8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3638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̈rk Eximbank Logo Renkli (Unicode Encoding Conflict).png" descr="Türk Eximbank Logo Renkli (Unicode Encoding Conflict).png">
            <a:extLst>
              <a:ext uri="{FF2B5EF4-FFF2-40B4-BE49-F238E27FC236}">
                <a16:creationId xmlns:a16="http://schemas.microsoft.com/office/drawing/2014/main" id="{A68C3399-1C39-D1EB-D14D-EFA8021D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47" y="3880081"/>
            <a:ext cx="3862202" cy="207718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EE74B788-1CC8-BEE0-3F7B-FD70AAA96ED4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2061077" y="7537624"/>
            <a:ext cx="11846614" cy="4680000"/>
          </a:xfrm>
          <a:prstGeom prst="rect">
            <a:avLst/>
          </a:prstGeom>
          <a:solidFill>
            <a:srgbClr val="112947"/>
          </a:solidFill>
          <a:ln w="57150">
            <a:solidFill>
              <a:srgbClr val="A00000"/>
            </a:solidFill>
          </a:ln>
          <a:effectLst/>
        </p:spPr>
        <p:txBody>
          <a:bodyPr wrap="square" lIns="70240" tIns="70240" rIns="70240" bIns="70240" numCol="1" anchor="ctr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44500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719138" indent="-274638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985838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252538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0">
              <a:spcAft>
                <a:spcPts val="1200"/>
              </a:spcAft>
              <a:defRPr/>
            </a:pPr>
            <a:r>
              <a:rPr lang="tr-TR" b="1" dirty="0">
                <a:solidFill>
                  <a:srgbClr val="D7AD65"/>
                </a:solidFill>
              </a:rPr>
              <a:t> </a:t>
            </a:r>
            <a:r>
              <a:rPr lang="tr-TR" sz="3200" b="1" dirty="0">
                <a:solidFill>
                  <a:srgbClr val="D7AD65"/>
                </a:solidFill>
              </a:rPr>
              <a:t>PREFİNANSMAN MODELİ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prstClr val="white"/>
                </a:solidFill>
              </a:rPr>
              <a:t>Pazara Giriş Projesi Hazırlama Desteği,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prstClr val="white"/>
                </a:solidFill>
              </a:rPr>
              <a:t>Küresel Tedarik Zinciri (KTZ) Yetkinlik Proje Desteği,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prstClr val="white"/>
                </a:solidFill>
              </a:rPr>
              <a:t>Marka ve TURQUALITY Destek Programları,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prstClr val="white"/>
                </a:solidFill>
              </a:rPr>
              <a:t>E-Turquality (Bilişim Yıldızları) Programı,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prstClr val="white"/>
                </a:solidFill>
              </a:rPr>
              <a:t>İhracat ve E-İhracat Konsorsiyumu Statüsü Alan Şirketler,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prstClr val="white"/>
                </a:solidFill>
              </a:rPr>
              <a:t>MDR Süreçleri ile İlgili Olarak Pazara Giriş Belgesi Desteğinden Faydalanan Şirketler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A4885DDE-D129-2B96-59BD-A2C92909A3E1}"/>
              </a:ext>
            </a:extLst>
          </p:cNvPr>
          <p:cNvSpPr txBox="1">
            <a:spLocks/>
          </p:cNvSpPr>
          <p:nvPr/>
        </p:nvSpPr>
        <p:spPr>
          <a:xfrm>
            <a:off x="12061077" y="2578674"/>
            <a:ext cx="11846614" cy="4680000"/>
          </a:xfrm>
          <a:prstGeom prst="rect">
            <a:avLst/>
          </a:prstGeom>
          <a:solidFill>
            <a:srgbClr val="0C2340"/>
          </a:solidFill>
          <a:ln w="57150">
            <a:solidFill>
              <a:srgbClr val="E1B468"/>
            </a:solidFill>
          </a:ln>
          <a:effectLst/>
        </p:spPr>
        <p:txBody>
          <a:bodyPr wrap="square" lIns="70240" tIns="70240" rIns="70240" bIns="70240" numCol="1" anchor="ctr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44500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719138" indent="-274638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985838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252538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>
              <a:spcAft>
                <a:spcPts val="1200"/>
              </a:spcAft>
              <a:defRPr/>
            </a:pPr>
            <a:r>
              <a:rPr lang="tr-TR" sz="4400" b="1" dirty="0">
                <a:solidFill>
                  <a:prstClr val="white"/>
                </a:solidFill>
              </a:rPr>
              <a:t>Eximbank’ın sermayesi 13,8 milyar TL’den</a:t>
            </a:r>
          </a:p>
          <a:p>
            <a:pPr algn="ctr" defTabSz="1828800">
              <a:spcAft>
                <a:spcPts val="1200"/>
              </a:spcAft>
              <a:defRPr/>
            </a:pPr>
            <a:r>
              <a:rPr lang="tr-TR" sz="4400" b="1" dirty="0">
                <a:solidFill>
                  <a:prstClr val="white"/>
                </a:solidFill>
              </a:rPr>
              <a:t>55,3 milyar TL’ye çıkarıldı.</a:t>
            </a:r>
          </a:p>
          <a:p>
            <a:pPr algn="ctr" defTabSz="1828800">
              <a:spcAft>
                <a:spcPts val="1200"/>
              </a:spcAft>
              <a:defRPr/>
            </a:pPr>
            <a:endParaRPr lang="tr-TR" sz="200" b="1" dirty="0">
              <a:solidFill>
                <a:srgbClr val="D7AD65"/>
              </a:solidFill>
            </a:endParaRPr>
          </a:p>
          <a:p>
            <a:pPr algn="ctr" defTabSz="1828800">
              <a:spcAft>
                <a:spcPts val="1200"/>
              </a:spcAft>
              <a:defRPr/>
            </a:pPr>
            <a:r>
              <a:rPr lang="tr-TR" sz="3600" b="1" dirty="0">
                <a:solidFill>
                  <a:srgbClr val="D7AD65"/>
                </a:solidFill>
              </a:rPr>
              <a:t>Eximbank’ın Uyguladığı Faiz Oranı ile CIRR Arasındaki Farkın Desteklenmesi ve Eximbank İhracat Kredi Sigortası Tazmin Desteği</a:t>
            </a:r>
          </a:p>
        </p:txBody>
      </p:sp>
      <p:pic>
        <p:nvPicPr>
          <p:cNvPr id="12" name="Shape Shape" descr="Shape Shape">
            <a:extLst>
              <a:ext uri="{FF2B5EF4-FFF2-40B4-BE49-F238E27FC236}">
                <a16:creationId xmlns:a16="http://schemas.microsoft.com/office/drawing/2014/main" id="{1AF7822D-6688-445C-ABB5-88249D9CC7F1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453" y="258054"/>
            <a:ext cx="13313008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14" name="YENİ NESİL İHRACAT DESTEKLERİ">
            <a:extLst>
              <a:ext uri="{FF2B5EF4-FFF2-40B4-BE49-F238E27FC236}">
                <a16:creationId xmlns:a16="http://schemas.microsoft.com/office/drawing/2014/main" id="{E75117A3-C151-443F-91B9-F89B947987FB}"/>
              </a:ext>
            </a:extLst>
          </p:cNvPr>
          <p:cNvSpPr txBox="1"/>
          <p:nvPr/>
        </p:nvSpPr>
        <p:spPr>
          <a:xfrm>
            <a:off x="4590457" y="942610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Myriad Pro" panose="020B0604020202020204" charset="0"/>
              </a:rPr>
              <a:t>İHRACATIN FİNANSMANI</a:t>
            </a:r>
          </a:p>
        </p:txBody>
      </p:sp>
      <p:pic>
        <p:nvPicPr>
          <p:cNvPr id="15" name="Shape Shape" descr="Shape Shape">
            <a:extLst>
              <a:ext uri="{FF2B5EF4-FFF2-40B4-BE49-F238E27FC236}">
                <a16:creationId xmlns:a16="http://schemas.microsoft.com/office/drawing/2014/main" id="{5514D352-2C29-47E6-B34F-303D7969638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" y="312692"/>
            <a:ext cx="5618443" cy="2164873"/>
          </a:xfrm>
          <a:prstGeom prst="rect">
            <a:avLst/>
          </a:prstGeom>
          <a:effectLst/>
        </p:spPr>
      </p:pic>
      <p:pic>
        <p:nvPicPr>
          <p:cNvPr id="16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7C0E75BB-CA81-42A3-AD8D-F99CF05C25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pic>
        <p:nvPicPr>
          <p:cNvPr id="17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7FB842D6-3EB3-46BD-BD3C-0530C495F5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0" y="470581"/>
            <a:ext cx="3312694" cy="1849094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sp>
        <p:nvSpPr>
          <p:cNvPr id="18" name="Yuvarlatılmış Dikdörtgen 15">
            <a:extLst>
              <a:ext uri="{FF2B5EF4-FFF2-40B4-BE49-F238E27FC236}">
                <a16:creationId xmlns:a16="http://schemas.microsoft.com/office/drawing/2014/main" id="{562A394F-D43F-4690-8A8E-2D85BDE2F05D}"/>
              </a:ext>
            </a:extLst>
          </p:cNvPr>
          <p:cNvSpPr/>
          <p:nvPr/>
        </p:nvSpPr>
        <p:spPr>
          <a:xfrm>
            <a:off x="6082296" y="2413613"/>
            <a:ext cx="5350356" cy="4680000"/>
          </a:xfrm>
          <a:prstGeom prst="roundRect">
            <a:avLst/>
          </a:prstGeom>
          <a:solidFill>
            <a:srgbClr val="112947"/>
          </a:solidFill>
          <a:ln w="38100">
            <a:solidFill>
              <a:srgbClr val="BF8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4400" b="1" kern="1200" dirty="0">
              <a:solidFill>
                <a:srgbClr val="D7AD65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200" b="1" kern="1200" dirty="0">
                <a:solidFill>
                  <a:schemeClr val="bg1"/>
                </a:solidFill>
                <a:latin typeface="Myriad Pro" panose="020B0503030403020204" charset="0"/>
              </a:rPr>
              <a:t>2023</a:t>
            </a:r>
            <a:r>
              <a:rPr lang="tr-TR" sz="3200" b="1" dirty="0">
                <a:solidFill>
                  <a:schemeClr val="bg1"/>
                </a:solidFill>
                <a:latin typeface="Myriad Pro" panose="020B0503030403020204" charset="0"/>
              </a:rPr>
              <a:t> yılında </a:t>
            </a:r>
            <a:r>
              <a:rPr lang="tr-TR" sz="3200" b="1" kern="1200" dirty="0">
                <a:solidFill>
                  <a:srgbClr val="D7AD65"/>
                </a:solidFill>
                <a:latin typeface="Myriad Pro" panose="020B0503030403020204" charset="0"/>
              </a:rPr>
              <a:t>42 Milyar Dolar</a:t>
            </a:r>
            <a:br>
              <a:rPr lang="tr-TR" sz="3200" b="1" kern="1200" dirty="0">
                <a:solidFill>
                  <a:srgbClr val="D7AD65"/>
                </a:solidFill>
                <a:latin typeface="Myriad Pro" panose="020B0503030403020204" charset="0"/>
              </a:rPr>
            </a:br>
            <a:endParaRPr lang="tr-TR" sz="3200" b="1" kern="1200" dirty="0">
              <a:solidFill>
                <a:srgbClr val="D7AD65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200" b="1" dirty="0">
                <a:solidFill>
                  <a:schemeClr val="bg1"/>
                </a:solidFill>
                <a:latin typeface="Myriad Pro" panose="020B0503030403020204" charset="0"/>
              </a:rPr>
              <a:t>2024 yılında </a:t>
            </a:r>
            <a:r>
              <a:rPr lang="tr-TR" sz="3200" b="1" dirty="0">
                <a:solidFill>
                  <a:srgbClr val="D7AD65"/>
                </a:solidFill>
                <a:latin typeface="Myriad Pro" panose="020B0503030403020204" charset="0"/>
              </a:rPr>
              <a:t>48,7 Milyar Dolar</a:t>
            </a:r>
            <a:r>
              <a:rPr lang="tr-TR" sz="3200" b="1" kern="1200" dirty="0">
                <a:solidFill>
                  <a:srgbClr val="D7AD65"/>
                </a:solidFill>
                <a:latin typeface="Myriad Pro" panose="020B0503030403020204" charset="0"/>
              </a:rPr>
              <a:t> Finansman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3200" b="1" dirty="0">
              <a:solidFill>
                <a:srgbClr val="D7AD65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200" b="1" kern="1200" dirty="0">
                <a:solidFill>
                  <a:prstClr val="white"/>
                </a:solidFill>
                <a:latin typeface="Myriad Pro" panose="020B0503030403020204" charset="0"/>
              </a:rPr>
              <a:t>2025 Hedef,: 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200" b="1" kern="1200" dirty="0">
                <a:solidFill>
                  <a:prstClr val="white"/>
                </a:solidFill>
                <a:latin typeface="Myriad Pro" panose="020B0503030403020204" charset="0"/>
              </a:rPr>
              <a:t>50 Milyar Dolar</a:t>
            </a:r>
            <a:endParaRPr lang="tr-TR" sz="3200" b="1" kern="1200" dirty="0">
              <a:solidFill>
                <a:srgbClr val="D7AD65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4400" b="1" kern="1200" dirty="0">
              <a:solidFill>
                <a:srgbClr val="D7AD65"/>
              </a:solidFill>
              <a:latin typeface="Myriad Pro" panose="020B0503030403020204" charset="0"/>
            </a:endParaRPr>
          </a:p>
        </p:txBody>
      </p:sp>
      <p:sp>
        <p:nvSpPr>
          <p:cNvPr id="11" name="Yuvarlatılmış Dikdörtgen 15">
            <a:extLst>
              <a:ext uri="{FF2B5EF4-FFF2-40B4-BE49-F238E27FC236}">
                <a16:creationId xmlns:a16="http://schemas.microsoft.com/office/drawing/2014/main" id="{6341558C-5122-47EA-AC03-2D977FE2F3DC}"/>
              </a:ext>
            </a:extLst>
          </p:cNvPr>
          <p:cNvSpPr/>
          <p:nvPr/>
        </p:nvSpPr>
        <p:spPr>
          <a:xfrm>
            <a:off x="4442571" y="7537624"/>
            <a:ext cx="7219435" cy="5190805"/>
          </a:xfrm>
          <a:prstGeom prst="roundRect">
            <a:avLst/>
          </a:prstGeom>
          <a:solidFill>
            <a:srgbClr val="112947"/>
          </a:solidFill>
          <a:ln w="38100">
            <a:solidFill>
              <a:srgbClr val="BF8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4400" b="1" kern="1200" dirty="0">
              <a:solidFill>
                <a:srgbClr val="D7AD65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3200" b="1" kern="1200" dirty="0">
              <a:solidFill>
                <a:prstClr val="white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3200" b="1" kern="1200" dirty="0">
              <a:solidFill>
                <a:prstClr val="white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1200" dirty="0">
                <a:solidFill>
                  <a:prstClr val="white"/>
                </a:solidFill>
                <a:latin typeface="Myriad Pro" panose="020B0503030403020204" charset="0"/>
              </a:rPr>
              <a:t>2025 Yılında;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2400" b="1" kern="1200" dirty="0">
              <a:solidFill>
                <a:prstClr val="white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dirty="0">
                <a:solidFill>
                  <a:srgbClr val="D7AD65"/>
                </a:solidFill>
              </a:rPr>
              <a:t>Toplam Şube:</a:t>
            </a:r>
            <a:r>
              <a:rPr lang="tr-TR" sz="2400" b="1" kern="1200" dirty="0">
                <a:solidFill>
                  <a:prstClr val="white"/>
                </a:solidFill>
                <a:latin typeface="Myriad Pro" panose="020B0503030403020204" charset="0"/>
              </a:rPr>
              <a:t> 11 Adet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1200" dirty="0">
                <a:solidFill>
                  <a:srgbClr val="D8AD65"/>
                </a:solidFill>
                <a:latin typeface="Myriad Pro" panose="020B0503030403020204" charset="0"/>
              </a:rPr>
              <a:t>Toplam Hesap: </a:t>
            </a:r>
            <a:r>
              <a:rPr lang="tr-TR" sz="2400" b="1" kern="1200" dirty="0">
                <a:solidFill>
                  <a:prstClr val="white"/>
                </a:solidFill>
                <a:latin typeface="Myriad Pro" panose="020B0503030403020204" charset="0"/>
              </a:rPr>
              <a:t>3.000 Adet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1200" dirty="0">
                <a:solidFill>
                  <a:srgbClr val="D8AD65"/>
                </a:solidFill>
                <a:latin typeface="Myriad Pro" panose="020B0503030403020204" charset="0"/>
              </a:rPr>
              <a:t>Limiti Olan İhracatçı Sayısı: </a:t>
            </a:r>
            <a:r>
              <a:rPr lang="tr-TR" sz="2400" b="1" kern="1200" dirty="0">
                <a:solidFill>
                  <a:prstClr val="white"/>
                </a:solidFill>
                <a:latin typeface="Myriad Pro" panose="020B0503030403020204" charset="0"/>
              </a:rPr>
              <a:t>1.500 Adet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1200" dirty="0">
                <a:solidFill>
                  <a:srgbClr val="D8AD65"/>
                </a:solidFill>
                <a:latin typeface="Myriad Pro" panose="020B0503030403020204" charset="0"/>
              </a:rPr>
              <a:t>Kredi Kullandırılan İhracatçı Sayısı:</a:t>
            </a:r>
            <a:r>
              <a:rPr lang="tr-TR" sz="2400" b="1" kern="1200" dirty="0">
                <a:solidFill>
                  <a:prstClr val="white"/>
                </a:solidFill>
                <a:latin typeface="Myriad Pro" panose="020B0503030403020204" charset="0"/>
              </a:rPr>
              <a:t> 1.000 Adet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1200" dirty="0">
                <a:solidFill>
                  <a:srgbClr val="D8AD65"/>
                </a:solidFill>
                <a:latin typeface="Myriad Pro" panose="020B0503030403020204" charset="0"/>
              </a:rPr>
              <a:t>İhracatçılara Tahsis Edilen Kredi Limiti:</a:t>
            </a:r>
            <a:r>
              <a:rPr lang="tr-TR" sz="2400" b="1" kern="1200" dirty="0">
                <a:solidFill>
                  <a:prstClr val="white"/>
                </a:solidFill>
                <a:latin typeface="Myriad Pro" panose="020B0503030403020204" charset="0"/>
              </a:rPr>
              <a:t> 150 Milyar TL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1200" dirty="0">
                <a:solidFill>
                  <a:srgbClr val="D8AD65"/>
                </a:solidFill>
                <a:latin typeface="Myriad Pro" panose="020B0503030403020204" charset="0"/>
              </a:rPr>
              <a:t>İhracatçılarımıza kullandırılan kredi tutarı:</a:t>
            </a:r>
            <a:r>
              <a:rPr lang="tr-TR" sz="2400" b="1" kern="1200" dirty="0">
                <a:solidFill>
                  <a:prstClr val="white"/>
                </a:solidFill>
                <a:latin typeface="Myriad Pro" panose="020B0503030403020204" charset="0"/>
              </a:rPr>
              <a:t> 62 milyar TL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1200" dirty="0">
                <a:solidFill>
                  <a:srgbClr val="D8AD65"/>
                </a:solidFill>
                <a:latin typeface="Myriad Pro" panose="020B0503030403020204" charset="0"/>
              </a:rPr>
              <a:t>Toplam çalışma büyüklüğü: </a:t>
            </a:r>
            <a:r>
              <a:rPr lang="tr-TR" sz="2400" b="1" kern="1200" dirty="0">
                <a:solidFill>
                  <a:prstClr val="white"/>
                </a:solidFill>
                <a:latin typeface="Myriad Pro" panose="020B0503030403020204" charset="0"/>
              </a:rPr>
              <a:t>200 milyar TL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3200" b="1" kern="1200" dirty="0">
              <a:solidFill>
                <a:prstClr val="white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200" b="1" kern="1200" dirty="0">
                <a:solidFill>
                  <a:prstClr val="white"/>
                </a:solidFill>
                <a:latin typeface="Myriad Pro" panose="020B0503030403020204" charset="0"/>
              </a:rPr>
              <a:t> </a:t>
            </a: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3200" b="1" kern="1200" dirty="0">
              <a:solidFill>
                <a:srgbClr val="D7AD65"/>
              </a:solidFill>
              <a:latin typeface="Myriad Pro" panose="020B0503030403020204" charset="0"/>
            </a:endParaRPr>
          </a:p>
          <a:p>
            <a:pPr defTabSz="1778000" hangingPunct="1">
              <a:lnSpc>
                <a:spcPct val="90000"/>
              </a:lnSpc>
              <a:spcBef>
                <a:spcPct val="0"/>
              </a:spcBef>
              <a:defRPr/>
            </a:pPr>
            <a:endParaRPr lang="tr-TR" sz="4400" b="1" kern="1200" dirty="0">
              <a:solidFill>
                <a:srgbClr val="D7AD65"/>
              </a:solidFill>
              <a:latin typeface="Myriad Pro" panose="020B0503030403020204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9C461F47-AEFB-4642-B06C-105E4B97D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64" y="7758734"/>
            <a:ext cx="3862202" cy="32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Shape" descr="Shape Shape">
            <a:extLst>
              <a:ext uri="{FF2B5EF4-FFF2-40B4-BE49-F238E27FC236}">
                <a16:creationId xmlns:a16="http://schemas.microsoft.com/office/drawing/2014/main" id="{22F4DA40-BCC0-415A-BA15-26F75915F34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" y="312692"/>
            <a:ext cx="5618443" cy="2164873"/>
          </a:xfrm>
          <a:prstGeom prst="rect">
            <a:avLst/>
          </a:prstGeom>
          <a:effectLst/>
        </p:spPr>
      </p:pic>
      <p:sp>
        <p:nvSpPr>
          <p:cNvPr id="5" name="Dikdörtgen 7"/>
          <p:cNvSpPr>
            <a:spLocks noChangeArrowheads="1"/>
          </p:cNvSpPr>
          <p:nvPr/>
        </p:nvSpPr>
        <p:spPr bwMode="auto">
          <a:xfrm>
            <a:off x="1124654" y="3175339"/>
            <a:ext cx="22350488" cy="998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5800" indent="-685800" algn="just" eaLnBrk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3600" b="1" dirty="0">
                <a:solidFill>
                  <a:srgbClr val="ED3338"/>
                </a:solidFill>
                <a:latin typeface="Myriad Pro Cond"/>
                <a:ea typeface="Myriad Pro Cond"/>
                <a:cs typeface="Myriad Pro Cond"/>
                <a:sym typeface="Myriad Pro Condensed"/>
              </a:rPr>
              <a:t>İhracatımıza İlişkin Genel Politikaların Belirlenmesi</a:t>
            </a: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r>
              <a:rPr lang="tr-TR" altLang="tr-TR" sz="3600" dirty="0">
                <a:solidFill>
                  <a:schemeClr val="bg1"/>
                </a:solidFill>
                <a:latin typeface="Myriad Pro" panose="020B0604020202020204" charset="0"/>
                <a:cs typeface="Myriad Pro" panose="020B0604020202020204" charset="0"/>
              </a:rPr>
              <a:t>TİM, TOBB, İhracatçı Birlikleri, MÜSİAD ve diğer STK’lar ile eşgüdümlü faaliyetler</a:t>
            </a: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r>
              <a:rPr lang="tr-TR" altLang="tr-TR" sz="3600" b="1" dirty="0">
                <a:solidFill>
                  <a:schemeClr val="bg1"/>
                </a:solidFill>
                <a:latin typeface="Myriad Pro" panose="020B0604020202020204" charset="0"/>
                <a:cs typeface="Myriad Pro" panose="020B0604020202020204" charset="0"/>
              </a:rPr>
              <a:t> </a:t>
            </a:r>
            <a:r>
              <a:rPr lang="tr-TR" altLang="tr-TR" sz="3600" dirty="0">
                <a:solidFill>
                  <a:schemeClr val="bg1"/>
                </a:solidFill>
                <a:latin typeface="Myriad Pro" panose="020B0604020202020204" charset="0"/>
                <a:cs typeface="Myriad Pro" panose="020B0604020202020204" charset="0"/>
              </a:rPr>
              <a:t>İhracat Rejimi, DİR, HİR, VRHİB…</a:t>
            </a:r>
            <a:endParaRPr lang="tr-TR" altLang="tr-TR" sz="4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685800" indent="-685800" algn="just" eaLnBrk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3600" b="1" dirty="0">
                <a:solidFill>
                  <a:srgbClr val="ED3338"/>
                </a:solidFill>
                <a:latin typeface="Myriad Pro Cond"/>
                <a:ea typeface="Myriad Pro Cond"/>
                <a:cs typeface="Myriad Pro Cond"/>
              </a:rPr>
              <a:t>Ticari İstihbarat ve Pazar Araştırması Faaliyetleri</a:t>
            </a: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r>
              <a:rPr lang="tr-TR" altLang="tr-TR" sz="3600" dirty="0">
                <a:solidFill>
                  <a:schemeClr val="bg1"/>
                </a:solidFill>
                <a:latin typeface="Myriad Pro Cond"/>
              </a:rPr>
              <a:t>Kolay İhracat Platformu, E-kolay İhracat Platformu, Ticari Bilgi Yönetimi, </a:t>
            </a: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r>
              <a:rPr lang="tr-TR" altLang="tr-TR" sz="3600" dirty="0">
                <a:solidFill>
                  <a:schemeClr val="bg1"/>
                </a:solidFill>
                <a:latin typeface="Myriad Pro Cond"/>
              </a:rPr>
              <a:t>İhracat Süreçleri ve Devlet Destekleri Eğitim Programı, İhracat Akademisi </a:t>
            </a:r>
          </a:p>
          <a:p>
            <a:pPr marL="685800" indent="-685800" algn="just" eaLnBrk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3600" b="1" dirty="0">
                <a:solidFill>
                  <a:srgbClr val="ED3338"/>
                </a:solidFill>
                <a:latin typeface="Myriad Pro Cond"/>
                <a:ea typeface="Myriad Pro Cond"/>
                <a:cs typeface="Myriad Pro Cond"/>
              </a:rPr>
              <a:t>İhracat Destekleri ve Tarım ve Gıda Sektörü </a:t>
            </a: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r>
              <a:rPr lang="tr-TR" sz="3600" dirty="0">
                <a:solidFill>
                  <a:schemeClr val="bg1"/>
                </a:solidFill>
                <a:latin typeface="Myriad Pro Cond"/>
              </a:rPr>
              <a:t>80 farklı ülkede 1.800’ün üzerinde uluslararası nitelikteki fuara katılım, </a:t>
            </a: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r>
              <a:rPr lang="tr-TR" sz="3600" dirty="0">
                <a:solidFill>
                  <a:schemeClr val="bg1"/>
                </a:solidFill>
                <a:latin typeface="Myriad Pro Cond"/>
              </a:rPr>
              <a:t>60 farklı ülkeye yönelik 350’den fazla alım ve ticaret heyeti, </a:t>
            </a: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r>
              <a:rPr lang="tr-TR" sz="3600" dirty="0">
                <a:solidFill>
                  <a:schemeClr val="bg1"/>
                </a:solidFill>
                <a:latin typeface="Myriad Pro Cond"/>
              </a:rPr>
              <a:t>41 farklı sektöre yönelik TURQUALITY ® Tanıtım projeleri ve 173 aktif Ur-Ge projesi,</a:t>
            </a: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r>
              <a:rPr lang="tr-TR" sz="3600" dirty="0">
                <a:solidFill>
                  <a:schemeClr val="bg1"/>
                </a:solidFill>
                <a:latin typeface="Myriad Pro Cond"/>
              </a:rPr>
              <a:t>Marka ve TURQUALITY ® Programı kapsamında 312 firmanın 340 Markası, 126 aktif KTZ Projesi</a:t>
            </a:r>
            <a:r>
              <a:rPr lang="tr-TR" sz="3600" dirty="0">
                <a:solidFill>
                  <a:schemeClr val="bg1"/>
                </a:solidFill>
              </a:rPr>
              <a:t>,</a:t>
            </a:r>
          </a:p>
          <a:p>
            <a:pPr marL="1793876" algn="just" eaLnBrk="0" fontAlgn="base">
              <a:spcBef>
                <a:spcPts val="800"/>
              </a:spcBef>
              <a:spcAft>
                <a:spcPct val="0"/>
              </a:spcAft>
              <a:buNone/>
              <a:tabLst>
                <a:tab pos="2517776" algn="l"/>
              </a:tabLst>
            </a:pPr>
            <a:endParaRPr lang="tr-TR" sz="3600" dirty="0">
              <a:solidFill>
                <a:schemeClr val="bg1"/>
              </a:solidFill>
            </a:endParaRPr>
          </a:p>
          <a:p>
            <a:pPr marL="1793876" indent="365126" algn="just" eaLnBrk="0" fontAlgn="base">
              <a:spcBef>
                <a:spcPts val="800"/>
              </a:spcBef>
              <a:spcAft>
                <a:spcPct val="0"/>
              </a:spcAft>
              <a:tabLst>
                <a:tab pos="2517776" algn="l"/>
              </a:tabLst>
            </a:pPr>
            <a:endParaRPr lang="tr-TR" altLang="tr-TR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85800" indent="-685800" algn="just" eaLnBrk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3600" b="1" dirty="0">
              <a:solidFill>
                <a:srgbClr val="ED3338"/>
              </a:solidFill>
              <a:latin typeface="Myriad Pro Cond"/>
              <a:ea typeface="Myriad Pro Cond"/>
              <a:cs typeface="Myriad Pro Cond"/>
            </a:endParaRPr>
          </a:p>
          <a:p>
            <a:pPr marL="685800" indent="-685800" algn="just" eaLnBrk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3600" b="1" dirty="0">
              <a:solidFill>
                <a:srgbClr val="ED3338"/>
              </a:solidFill>
              <a:latin typeface="Myriad Pro Cond"/>
              <a:ea typeface="Myriad Pro Cond"/>
              <a:cs typeface="Myriad Pro Cond"/>
            </a:endParaRPr>
          </a:p>
          <a:p>
            <a:pPr marL="685800" indent="-685800" algn="just" eaLnBrk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3600" b="1" dirty="0">
              <a:solidFill>
                <a:srgbClr val="ED3338"/>
              </a:solidFill>
              <a:latin typeface="Myriad Pro Cond"/>
              <a:ea typeface="Myriad Pro Cond"/>
              <a:cs typeface="Myriad Pro Cond"/>
            </a:endParaRPr>
          </a:p>
        </p:txBody>
      </p:sp>
      <p:sp>
        <p:nvSpPr>
          <p:cNvPr id="22" name="Dikdörtgen 21"/>
          <p:cNvSpPr/>
          <p:nvPr/>
        </p:nvSpPr>
        <p:spPr>
          <a:xfrm flipV="1">
            <a:off x="0" y="3155823"/>
            <a:ext cx="24384000" cy="91438"/>
          </a:xfrm>
          <a:prstGeom prst="rect">
            <a:avLst/>
          </a:prstGeom>
          <a:solidFill>
            <a:srgbClr val="1E315D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400">
              <a:solidFill>
                <a:srgbClr val="1E315D"/>
              </a:solidFill>
              <a:latin typeface="Calibri"/>
            </a:endParaRPr>
          </a:p>
        </p:txBody>
      </p:sp>
      <p:sp>
        <p:nvSpPr>
          <p:cNvPr id="23" name="Dikdörtgen 22"/>
          <p:cNvSpPr/>
          <p:nvPr/>
        </p:nvSpPr>
        <p:spPr>
          <a:xfrm flipV="1">
            <a:off x="145955" y="12863212"/>
            <a:ext cx="24384000" cy="91438"/>
          </a:xfrm>
          <a:prstGeom prst="rect">
            <a:avLst/>
          </a:prstGeom>
          <a:solidFill>
            <a:srgbClr val="1E315D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400">
              <a:solidFill>
                <a:srgbClr val="1E315D"/>
              </a:solidFill>
              <a:latin typeface="Calibri"/>
            </a:endParaRPr>
          </a:p>
        </p:txBody>
      </p:sp>
      <p:pic>
        <p:nvPicPr>
          <p:cNvPr id="24" name="Shape Shape" descr="Shape Shape">
            <a:extLst>
              <a:ext uri="{FF2B5EF4-FFF2-40B4-BE49-F238E27FC236}">
                <a16:creationId xmlns:a16="http://schemas.microsoft.com/office/drawing/2014/main" id="{6F3BE018-2FDE-4F0F-9DFC-0AFD7491ECD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451" y="526386"/>
            <a:ext cx="13313008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49" name="YENİ NESİL İHRACAT DESTEKLERİ">
            <a:extLst>
              <a:ext uri="{FF2B5EF4-FFF2-40B4-BE49-F238E27FC236}">
                <a16:creationId xmlns:a16="http://schemas.microsoft.com/office/drawing/2014/main" id="{DA8CFB0C-2084-4A15-8F72-BA7C357F4042}"/>
              </a:ext>
            </a:extLst>
          </p:cNvPr>
          <p:cNvSpPr txBox="1"/>
          <p:nvPr/>
        </p:nvSpPr>
        <p:spPr>
          <a:xfrm>
            <a:off x="4590457" y="942610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Myriad Pro" panose="020B0604020202020204" charset="0"/>
              </a:rPr>
              <a:t>GÖREV VE FAALİYETLER</a:t>
            </a:r>
          </a:p>
        </p:txBody>
      </p:sp>
      <p:pic>
        <p:nvPicPr>
          <p:cNvPr id="25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A358A96F-8369-402B-960C-BDEBFE3FFA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0" y="470582"/>
            <a:ext cx="3312694" cy="1849094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sp>
        <p:nvSpPr>
          <p:cNvPr id="27" name="Line">
            <a:extLst>
              <a:ext uri="{FF2B5EF4-FFF2-40B4-BE49-F238E27FC236}">
                <a16:creationId xmlns:a16="http://schemas.microsoft.com/office/drawing/2014/main" id="{D89703DB-F27F-49CC-A2BF-53FC77DF2E10}"/>
              </a:ext>
            </a:extLst>
          </p:cNvPr>
          <p:cNvSpPr/>
          <p:nvPr/>
        </p:nvSpPr>
        <p:spPr>
          <a:xfrm rot="10800000" flipH="1" flipV="1">
            <a:off x="7392688" y="1808323"/>
            <a:ext cx="9216427" cy="46228"/>
          </a:xfrm>
          <a:prstGeom prst="line">
            <a:avLst/>
          </a:prstGeom>
          <a:noFill/>
          <a:ln w="25400" cap="flat">
            <a:solidFill>
              <a:srgbClr val="D8AD65"/>
            </a:solidFill>
            <a:prstDash val="solid"/>
            <a:miter lim="400000"/>
          </a:ln>
          <a:effectLst/>
        </p:spPr>
        <p:txBody>
          <a:bodyPr wrap="square" lIns="55315" tIns="55315" rIns="55315" bIns="55315" numCol="1" anchor="ctr">
            <a:noAutofit/>
          </a:bodyPr>
          <a:lstStyle/>
          <a:p>
            <a:pPr defTabSz="2655080">
              <a:defRPr sz="2600">
                <a:solidFill>
                  <a:srgbClr val="5E5E5E"/>
                </a:solidFill>
              </a:defRPr>
            </a:pPr>
            <a:endParaRPr/>
          </a:p>
        </p:txBody>
      </p:sp>
      <p:pic>
        <p:nvPicPr>
          <p:cNvPr id="29" name="Picture 58">
            <a:extLst>
              <a:ext uri="{FF2B5EF4-FFF2-40B4-BE49-F238E27FC236}">
                <a16:creationId xmlns:a16="http://schemas.microsoft.com/office/drawing/2014/main" id="{E55DCD16-DF89-456D-A4A3-1A7EC0995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59804" y="354116"/>
            <a:ext cx="5424196" cy="20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E10D2317-DE6B-406A-B507-2A12C7687B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35" name="Dikdörtgen 34">
            <a:extLst>
              <a:ext uri="{FF2B5EF4-FFF2-40B4-BE49-F238E27FC236}">
                <a16:creationId xmlns:a16="http://schemas.microsoft.com/office/drawing/2014/main" id="{1972AD71-4668-44DC-B02B-5AEFD8501538}"/>
              </a:ext>
            </a:extLst>
          </p:cNvPr>
          <p:cNvSpPr/>
          <p:nvPr/>
        </p:nvSpPr>
        <p:spPr>
          <a:xfrm>
            <a:off x="19876553" y="1835052"/>
            <a:ext cx="444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000" dirty="0"/>
              <a:t>İHRACAT GENEL MÜDÜRLÜĞÜ</a:t>
            </a:r>
          </a:p>
        </p:txBody>
      </p:sp>
      <p:graphicFrame>
        <p:nvGraphicFramePr>
          <p:cNvPr id="16" name="Diyagram 15">
            <a:extLst>
              <a:ext uri="{FF2B5EF4-FFF2-40B4-BE49-F238E27FC236}">
                <a16:creationId xmlns:a16="http://schemas.microsoft.com/office/drawing/2014/main" id="{DBC23F67-66D7-4449-A54E-E7FA3B372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472830"/>
              </p:ext>
            </p:extLst>
          </p:nvPr>
        </p:nvGraphicFramePr>
        <p:xfrm>
          <a:off x="2348753" y="10271003"/>
          <a:ext cx="18485223" cy="240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438998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etin kutusu 15">
            <a:extLst>
              <a:ext uri="{FF2B5EF4-FFF2-40B4-BE49-F238E27FC236}">
                <a16:creationId xmlns:a16="http://schemas.microsoft.com/office/drawing/2014/main" id="{D300E782-6947-4E9E-BFDA-7283E5376775}"/>
              </a:ext>
            </a:extLst>
          </p:cNvPr>
          <p:cNvSpPr txBox="1"/>
          <p:nvPr/>
        </p:nvSpPr>
        <p:spPr>
          <a:xfrm>
            <a:off x="-97608" y="7238327"/>
            <a:ext cx="872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i="1" dirty="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*27 Ağustos 2024 tarihinde gerçekleşen son sermaye artışı sonucunda oluşan ortaklık yapısıdır. </a:t>
            </a:r>
          </a:p>
        </p:txBody>
      </p:sp>
      <p:graphicFrame>
        <p:nvGraphicFramePr>
          <p:cNvPr id="17" name="Grafik 16">
            <a:extLst>
              <a:ext uri="{FF2B5EF4-FFF2-40B4-BE49-F238E27FC236}">
                <a16:creationId xmlns:a16="http://schemas.microsoft.com/office/drawing/2014/main" id="{63A215DC-CEFE-4B98-9726-1D19CE18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435955"/>
              </p:ext>
            </p:extLst>
          </p:nvPr>
        </p:nvGraphicFramePr>
        <p:xfrm>
          <a:off x="1856530" y="1989105"/>
          <a:ext cx="6607324" cy="403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26">
            <a:extLst>
              <a:ext uri="{FF2B5EF4-FFF2-40B4-BE49-F238E27FC236}">
                <a16:creationId xmlns:a16="http://schemas.microsoft.com/office/drawing/2014/main" id="{6680CC84-A6C9-46A5-9413-7D69E24D5272}"/>
              </a:ext>
            </a:extLst>
          </p:cNvPr>
          <p:cNvGrpSpPr/>
          <p:nvPr/>
        </p:nvGrpSpPr>
        <p:grpSpPr>
          <a:xfrm>
            <a:off x="473893" y="5766583"/>
            <a:ext cx="4000500" cy="1200329"/>
            <a:chOff x="1409701" y="5444739"/>
            <a:chExt cx="4000500" cy="1200329"/>
          </a:xfrm>
        </p:grpSpPr>
        <p:sp>
          <p:nvSpPr>
            <p:cNvPr id="19" name="Metin kutusu 18">
              <a:extLst>
                <a:ext uri="{FF2B5EF4-FFF2-40B4-BE49-F238E27FC236}">
                  <a16:creationId xmlns:a16="http://schemas.microsoft.com/office/drawing/2014/main" id="{4632F5F6-F391-4B4D-97D5-905B62FFA09B}"/>
                </a:ext>
              </a:extLst>
            </p:cNvPr>
            <p:cNvSpPr txBox="1"/>
            <p:nvPr/>
          </p:nvSpPr>
          <p:spPr>
            <a:xfrm>
              <a:off x="1409701" y="5444739"/>
              <a:ext cx="4000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C GRUBU </a:t>
              </a: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tr-TR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İHRACATÇI </a:t>
              </a:r>
              <a:r>
                <a:rPr lang="en-US" sz="1800" b="1" dirty="0" err="1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BiRLiKLERi</a:t>
              </a:r>
              <a:endParaRPr lang="en-US" sz="1800" b="1" dirty="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%77.30</a:t>
              </a:r>
            </a:p>
            <a:p>
              <a:endParaRPr lang="tr-TR" sz="1800" dirty="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E25A902-5F96-47B6-B598-D8015E4B7ACE}"/>
                </a:ext>
              </a:extLst>
            </p:cNvPr>
            <p:cNvSpPr/>
            <p:nvPr/>
          </p:nvSpPr>
          <p:spPr>
            <a:xfrm>
              <a:off x="1611240" y="5545348"/>
              <a:ext cx="190500" cy="209683"/>
            </a:xfrm>
            <a:prstGeom prst="rect">
              <a:avLst/>
            </a:prstGeom>
            <a:solidFill>
              <a:srgbClr val="DF00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05C23E52-7136-44AD-8DC1-4A32D9ACE690}"/>
              </a:ext>
            </a:extLst>
          </p:cNvPr>
          <p:cNvGrpSpPr/>
          <p:nvPr/>
        </p:nvGrpSpPr>
        <p:grpSpPr>
          <a:xfrm>
            <a:off x="2006" y="5566228"/>
            <a:ext cx="4535055" cy="1195482"/>
            <a:chOff x="969818" y="4863573"/>
            <a:chExt cx="4535055" cy="1195482"/>
          </a:xfrm>
        </p:grpSpPr>
        <p:cxnSp>
          <p:nvCxnSpPr>
            <p:cNvPr id="22" name="Straight Connector 5">
              <a:extLst>
                <a:ext uri="{FF2B5EF4-FFF2-40B4-BE49-F238E27FC236}">
                  <a16:creationId xmlns:a16="http://schemas.microsoft.com/office/drawing/2014/main" id="{CDF5D3C1-4BE5-4A9C-91EE-E964553F7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884" y="4863573"/>
              <a:ext cx="0" cy="1185871"/>
            </a:xfrm>
            <a:prstGeom prst="line">
              <a:avLst/>
            </a:prstGeom>
            <a:ln w="635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0">
              <a:extLst>
                <a:ext uri="{FF2B5EF4-FFF2-40B4-BE49-F238E27FC236}">
                  <a16:creationId xmlns:a16="http://schemas.microsoft.com/office/drawing/2014/main" id="{7164235D-5967-4734-837B-883E6878B18F}"/>
                </a:ext>
              </a:extLst>
            </p:cNvPr>
            <p:cNvCxnSpPr/>
            <p:nvPr/>
          </p:nvCxnSpPr>
          <p:spPr>
            <a:xfrm flipH="1">
              <a:off x="969818" y="6059055"/>
              <a:ext cx="453505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A1033E10-BA56-4BA4-9872-E3E44BC27046}"/>
              </a:ext>
            </a:extLst>
          </p:cNvPr>
          <p:cNvGrpSpPr/>
          <p:nvPr/>
        </p:nvGrpSpPr>
        <p:grpSpPr>
          <a:xfrm rot="16200000">
            <a:off x="6327710" y="4113777"/>
            <a:ext cx="2182842" cy="1195482"/>
            <a:chOff x="969818" y="4863573"/>
            <a:chExt cx="4535055" cy="1195482"/>
          </a:xfrm>
        </p:grpSpPr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B2EE55E8-359A-4D4B-9F51-73380C916E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884" y="4863573"/>
              <a:ext cx="0" cy="1185871"/>
            </a:xfrm>
            <a:prstGeom prst="line">
              <a:avLst/>
            </a:prstGeom>
            <a:ln w="635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7">
              <a:extLst>
                <a:ext uri="{FF2B5EF4-FFF2-40B4-BE49-F238E27FC236}">
                  <a16:creationId xmlns:a16="http://schemas.microsoft.com/office/drawing/2014/main" id="{1C10805B-54FE-4D5F-8B15-2F674C2F93B2}"/>
                </a:ext>
              </a:extLst>
            </p:cNvPr>
            <p:cNvCxnSpPr/>
            <p:nvPr/>
          </p:nvCxnSpPr>
          <p:spPr>
            <a:xfrm flipH="1">
              <a:off x="969818" y="6059055"/>
              <a:ext cx="453505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E603E7C-9FED-4B08-8DE0-E13F92507C82}"/>
              </a:ext>
            </a:extLst>
          </p:cNvPr>
          <p:cNvGrpSpPr/>
          <p:nvPr/>
        </p:nvGrpSpPr>
        <p:grpSpPr>
          <a:xfrm rot="10800000">
            <a:off x="5951360" y="2126924"/>
            <a:ext cx="4335014" cy="421013"/>
            <a:chOff x="969818" y="4863573"/>
            <a:chExt cx="4535055" cy="1195482"/>
          </a:xfrm>
        </p:grpSpPr>
        <p:cxnSp>
          <p:nvCxnSpPr>
            <p:cNvPr id="28" name="Straight Connector 20">
              <a:extLst>
                <a:ext uri="{FF2B5EF4-FFF2-40B4-BE49-F238E27FC236}">
                  <a16:creationId xmlns:a16="http://schemas.microsoft.com/office/drawing/2014/main" id="{6D502BDF-4009-4B3E-A825-05849EDE9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884" y="4863573"/>
              <a:ext cx="0" cy="1185871"/>
            </a:xfrm>
            <a:prstGeom prst="line">
              <a:avLst/>
            </a:prstGeom>
            <a:ln w="635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">
              <a:extLst>
                <a:ext uri="{FF2B5EF4-FFF2-40B4-BE49-F238E27FC236}">
                  <a16:creationId xmlns:a16="http://schemas.microsoft.com/office/drawing/2014/main" id="{74AF6E84-CE88-483B-8349-85CF2F290FC1}"/>
                </a:ext>
              </a:extLst>
            </p:cNvPr>
            <p:cNvCxnSpPr/>
            <p:nvPr/>
          </p:nvCxnSpPr>
          <p:spPr>
            <a:xfrm flipH="1">
              <a:off x="969818" y="6059055"/>
              <a:ext cx="453505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4508F76B-59B0-4743-938B-9F3B07793539}"/>
              </a:ext>
            </a:extLst>
          </p:cNvPr>
          <p:cNvGrpSpPr/>
          <p:nvPr/>
        </p:nvGrpSpPr>
        <p:grpSpPr>
          <a:xfrm rot="10800000" flipH="1">
            <a:off x="675431" y="1989104"/>
            <a:ext cx="4663961" cy="421013"/>
            <a:chOff x="969818" y="4863573"/>
            <a:chExt cx="4535055" cy="1195482"/>
          </a:xfrm>
        </p:grpSpPr>
        <p:cxnSp>
          <p:nvCxnSpPr>
            <p:cNvPr id="31" name="Straight Connector 23">
              <a:extLst>
                <a:ext uri="{FF2B5EF4-FFF2-40B4-BE49-F238E27FC236}">
                  <a16:creationId xmlns:a16="http://schemas.microsoft.com/office/drawing/2014/main" id="{2D413A2B-3540-4356-A6A0-98D32F6EC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884" y="4863573"/>
              <a:ext cx="0" cy="1185871"/>
            </a:xfrm>
            <a:prstGeom prst="line">
              <a:avLst/>
            </a:prstGeom>
            <a:ln w="635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4">
              <a:extLst>
                <a:ext uri="{FF2B5EF4-FFF2-40B4-BE49-F238E27FC236}">
                  <a16:creationId xmlns:a16="http://schemas.microsoft.com/office/drawing/2014/main" id="{77C6DC01-6162-4EB8-A455-69FBB462ABDC}"/>
                </a:ext>
              </a:extLst>
            </p:cNvPr>
            <p:cNvCxnSpPr/>
            <p:nvPr/>
          </p:nvCxnSpPr>
          <p:spPr>
            <a:xfrm flipH="1">
              <a:off x="969818" y="6059055"/>
              <a:ext cx="453505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7">
            <a:extLst>
              <a:ext uri="{FF2B5EF4-FFF2-40B4-BE49-F238E27FC236}">
                <a16:creationId xmlns:a16="http://schemas.microsoft.com/office/drawing/2014/main" id="{A940CA82-2EEE-44E0-B31A-D5D1ABA2F23C}"/>
              </a:ext>
            </a:extLst>
          </p:cNvPr>
          <p:cNvGrpSpPr/>
          <p:nvPr/>
        </p:nvGrpSpPr>
        <p:grpSpPr>
          <a:xfrm>
            <a:off x="7094103" y="5566228"/>
            <a:ext cx="2194793" cy="923330"/>
            <a:chOff x="1409701" y="5444739"/>
            <a:chExt cx="4000500" cy="842324"/>
          </a:xfrm>
        </p:grpSpPr>
        <p:sp>
          <p:nvSpPr>
            <p:cNvPr id="34" name="Metin kutusu 6">
              <a:extLst>
                <a:ext uri="{FF2B5EF4-FFF2-40B4-BE49-F238E27FC236}">
                  <a16:creationId xmlns:a16="http://schemas.microsoft.com/office/drawing/2014/main" id="{81EA7BB2-39BF-4CB8-9307-C4A70F87FBFC}"/>
                </a:ext>
              </a:extLst>
            </p:cNvPr>
            <p:cNvSpPr txBox="1"/>
            <p:nvPr/>
          </p:nvSpPr>
          <p:spPr>
            <a:xfrm>
              <a:off x="1409701" y="5444739"/>
              <a:ext cx="4000500" cy="84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D GRUBU </a:t>
              </a: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BANKALAR</a:t>
              </a: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%12.62</a:t>
              </a:r>
              <a:endParaRPr lang="tr-TR" sz="1800" dirty="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Dikdörtgen 7">
              <a:extLst>
                <a:ext uri="{FF2B5EF4-FFF2-40B4-BE49-F238E27FC236}">
                  <a16:creationId xmlns:a16="http://schemas.microsoft.com/office/drawing/2014/main" id="{C248A181-B5C8-4EA3-8821-8BB9DC8F09FB}"/>
                </a:ext>
              </a:extLst>
            </p:cNvPr>
            <p:cNvSpPr/>
            <p:nvPr/>
          </p:nvSpPr>
          <p:spPr>
            <a:xfrm>
              <a:off x="1611238" y="5554584"/>
              <a:ext cx="382128" cy="164714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3">
            <a:extLst>
              <a:ext uri="{FF2B5EF4-FFF2-40B4-BE49-F238E27FC236}">
                <a16:creationId xmlns:a16="http://schemas.microsoft.com/office/drawing/2014/main" id="{1800BF28-43BD-4BA3-99FC-0C607B83B178}"/>
              </a:ext>
            </a:extLst>
          </p:cNvPr>
          <p:cNvGrpSpPr/>
          <p:nvPr/>
        </p:nvGrpSpPr>
        <p:grpSpPr>
          <a:xfrm>
            <a:off x="8191500" y="2126924"/>
            <a:ext cx="4000500" cy="923330"/>
            <a:chOff x="-6123667" y="6626042"/>
            <a:chExt cx="4000500" cy="923330"/>
          </a:xfrm>
        </p:grpSpPr>
        <p:sp>
          <p:nvSpPr>
            <p:cNvPr id="37" name="Metin kutusu 6">
              <a:extLst>
                <a:ext uri="{FF2B5EF4-FFF2-40B4-BE49-F238E27FC236}">
                  <a16:creationId xmlns:a16="http://schemas.microsoft.com/office/drawing/2014/main" id="{A21DAEC1-590C-42D4-BD5B-DA1C75E8A760}"/>
                </a:ext>
              </a:extLst>
            </p:cNvPr>
            <p:cNvSpPr txBox="1"/>
            <p:nvPr/>
          </p:nvSpPr>
          <p:spPr>
            <a:xfrm>
              <a:off x="-6123667" y="6626042"/>
              <a:ext cx="4000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B GRUBU </a:t>
              </a: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TÜRK EXİMBANK A.Ş.</a:t>
              </a: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%5.00</a:t>
              </a:r>
              <a:endParaRPr lang="tr-TR" sz="1800" dirty="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Dikdörtgen 7">
              <a:extLst>
                <a:ext uri="{FF2B5EF4-FFF2-40B4-BE49-F238E27FC236}">
                  <a16:creationId xmlns:a16="http://schemas.microsoft.com/office/drawing/2014/main" id="{F52C65E6-FBC0-4D60-B351-6DD8204B02BE}"/>
                </a:ext>
              </a:extLst>
            </p:cNvPr>
            <p:cNvSpPr/>
            <p:nvPr/>
          </p:nvSpPr>
          <p:spPr>
            <a:xfrm>
              <a:off x="-5922128" y="6735887"/>
              <a:ext cx="190500" cy="2096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80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6">
            <a:extLst>
              <a:ext uri="{FF2B5EF4-FFF2-40B4-BE49-F238E27FC236}">
                <a16:creationId xmlns:a16="http://schemas.microsoft.com/office/drawing/2014/main" id="{4DE1966D-2674-464E-9D11-BC59588835DB}"/>
              </a:ext>
            </a:extLst>
          </p:cNvPr>
          <p:cNvGrpSpPr/>
          <p:nvPr/>
        </p:nvGrpSpPr>
        <p:grpSpPr>
          <a:xfrm>
            <a:off x="480887" y="2018307"/>
            <a:ext cx="4000500" cy="1200329"/>
            <a:chOff x="-6123667" y="6626042"/>
            <a:chExt cx="4000500" cy="1200329"/>
          </a:xfrm>
        </p:grpSpPr>
        <p:sp>
          <p:nvSpPr>
            <p:cNvPr id="40" name="Metin kutusu 6">
              <a:extLst>
                <a:ext uri="{FF2B5EF4-FFF2-40B4-BE49-F238E27FC236}">
                  <a16:creationId xmlns:a16="http://schemas.microsoft.com/office/drawing/2014/main" id="{4A4AFE21-DA86-425C-AA81-2BE6651D35C5}"/>
                </a:ext>
              </a:extLst>
            </p:cNvPr>
            <p:cNvSpPr txBox="1"/>
            <p:nvPr/>
          </p:nvSpPr>
          <p:spPr>
            <a:xfrm>
              <a:off x="-6123667" y="6626042"/>
              <a:ext cx="4000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A GRUBU </a:t>
              </a: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TÜRKİYE İHRACATÇILAR</a:t>
              </a: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MECLİSİ</a:t>
              </a:r>
            </a:p>
            <a:p>
              <a:r>
                <a:rPr lang="en-US" sz="1800" b="1" dirty="0">
                  <a:solidFill>
                    <a:srgbClr val="D8AD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%5.08</a:t>
              </a:r>
              <a:endParaRPr lang="tr-TR" sz="1800" dirty="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Dikdörtgen 7">
              <a:extLst>
                <a:ext uri="{FF2B5EF4-FFF2-40B4-BE49-F238E27FC236}">
                  <a16:creationId xmlns:a16="http://schemas.microsoft.com/office/drawing/2014/main" id="{C9E7BDA5-DA2E-4C6E-991A-32BB02F38C16}"/>
                </a:ext>
              </a:extLst>
            </p:cNvPr>
            <p:cNvSpPr/>
            <p:nvPr/>
          </p:nvSpPr>
          <p:spPr>
            <a:xfrm>
              <a:off x="-5968308" y="6708179"/>
              <a:ext cx="190500" cy="209683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800">
                <a:solidFill>
                  <a:srgbClr val="D8AD6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Resim 42">
            <a:extLst>
              <a:ext uri="{FF2B5EF4-FFF2-40B4-BE49-F238E27FC236}">
                <a16:creationId xmlns:a16="http://schemas.microsoft.com/office/drawing/2014/main" id="{1D0EF741-E3F9-440C-8A17-590BD588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24" y="9536539"/>
            <a:ext cx="3379470" cy="1521327"/>
          </a:xfrm>
          <a:prstGeom prst="rect">
            <a:avLst/>
          </a:prstGeom>
        </p:spPr>
      </p:pic>
      <p:pic>
        <p:nvPicPr>
          <p:cNvPr id="44" name="Shape Shape" descr="Shape Shape">
            <a:extLst>
              <a:ext uri="{FF2B5EF4-FFF2-40B4-BE49-F238E27FC236}">
                <a16:creationId xmlns:a16="http://schemas.microsoft.com/office/drawing/2014/main" id="{782F97E4-57D0-4458-AAF2-D318DC114800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49414" y="258054"/>
            <a:ext cx="14949456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45" name="YENİ NESİL İHRACAT DESTEKLERİ">
            <a:extLst>
              <a:ext uri="{FF2B5EF4-FFF2-40B4-BE49-F238E27FC236}">
                <a16:creationId xmlns:a16="http://schemas.microsoft.com/office/drawing/2014/main" id="{A1AA719A-161B-42B0-A804-34AD14B07F90}"/>
              </a:ext>
            </a:extLst>
          </p:cNvPr>
          <p:cNvSpPr txBox="1"/>
          <p:nvPr/>
        </p:nvSpPr>
        <p:spPr>
          <a:xfrm>
            <a:off x="5160192" y="654634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Myriad Pro" panose="020B0604020202020204" charset="0"/>
              </a:rPr>
              <a:t>İGE A.Ş.</a:t>
            </a:r>
          </a:p>
        </p:txBody>
      </p:sp>
      <p:pic>
        <p:nvPicPr>
          <p:cNvPr id="46" name="Shape Shape" descr="Shape Shape">
            <a:extLst>
              <a:ext uri="{FF2B5EF4-FFF2-40B4-BE49-F238E27FC236}">
                <a16:creationId xmlns:a16="http://schemas.microsoft.com/office/drawing/2014/main" id="{AE117F93-D6F5-4D8B-8F76-9E7ECC58C13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011" y="312693"/>
            <a:ext cx="4909646" cy="1500414"/>
          </a:xfrm>
          <a:prstGeom prst="rect">
            <a:avLst/>
          </a:prstGeom>
          <a:effectLst/>
        </p:spPr>
      </p:pic>
      <p:pic>
        <p:nvPicPr>
          <p:cNvPr id="47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41943491-BEF0-414B-BA7A-DECA4FA183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pic>
        <p:nvPicPr>
          <p:cNvPr id="48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3A7C0DF5-7CB4-4A29-800D-3DC9B28812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28" y="258054"/>
            <a:ext cx="2499364" cy="1395106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pic>
        <p:nvPicPr>
          <p:cNvPr id="49" name="Picture 58">
            <a:extLst>
              <a:ext uri="{FF2B5EF4-FFF2-40B4-BE49-F238E27FC236}">
                <a16:creationId xmlns:a16="http://schemas.microsoft.com/office/drawing/2014/main" id="{233FA81F-51FD-4112-B614-78E22D2FA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098870" y="354117"/>
            <a:ext cx="4285129" cy="16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" name="Resim 100">
            <a:extLst>
              <a:ext uri="{FF2B5EF4-FFF2-40B4-BE49-F238E27FC236}">
                <a16:creationId xmlns:a16="http://schemas.microsoft.com/office/drawing/2014/main" id="{FF450105-42E9-4202-B83D-8B9EAC7C7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4378" y="2980790"/>
            <a:ext cx="11772779" cy="9772212"/>
          </a:xfrm>
          <a:prstGeom prst="rect">
            <a:avLst/>
          </a:prstGeom>
        </p:spPr>
      </p:pic>
      <p:sp>
        <p:nvSpPr>
          <p:cNvPr id="50" name="Yuvarlatılmış Dikdörtgen 15">
            <a:extLst>
              <a:ext uri="{FF2B5EF4-FFF2-40B4-BE49-F238E27FC236}">
                <a16:creationId xmlns:a16="http://schemas.microsoft.com/office/drawing/2014/main" id="{3220A48A-4BF4-45DF-B770-B9FC8D5E9FFD}"/>
              </a:ext>
            </a:extLst>
          </p:cNvPr>
          <p:cNvSpPr/>
          <p:nvPr/>
        </p:nvSpPr>
        <p:spPr>
          <a:xfrm>
            <a:off x="4220774" y="8361274"/>
            <a:ext cx="6523922" cy="4531755"/>
          </a:xfrm>
          <a:prstGeom prst="roundRect">
            <a:avLst/>
          </a:prstGeom>
          <a:solidFill>
            <a:srgbClr val="112947"/>
          </a:solidFill>
          <a:ln w="38100">
            <a:solidFill>
              <a:srgbClr val="A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  <a:defRPr/>
            </a:pPr>
            <a:endParaRPr lang="tr-TR" sz="4000" b="1" dirty="0">
              <a:solidFill>
                <a:srgbClr val="D7AD65"/>
              </a:solidFill>
              <a:latin typeface="Myriad Pro" panose="020B0503030403020204" charset="0"/>
            </a:endParaRPr>
          </a:p>
          <a:p>
            <a:pPr defTabSz="17780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600" b="1" dirty="0">
                <a:solidFill>
                  <a:srgbClr val="D7AD65"/>
                </a:solidFill>
                <a:latin typeface="Myriad Pro" panose="020B0503030403020204" charset="0"/>
              </a:rPr>
              <a:t>103,3 Milyar TL </a:t>
            </a:r>
            <a:r>
              <a:rPr lang="tr-TR" sz="3600" b="1" dirty="0">
                <a:solidFill>
                  <a:schemeClr val="bg1"/>
                </a:solidFill>
                <a:latin typeface="Myriad Pro" panose="020B0503030403020204" charset="0"/>
              </a:rPr>
              <a:t>Krediye,</a:t>
            </a:r>
          </a:p>
          <a:p>
            <a:pPr defTabSz="1778000">
              <a:lnSpc>
                <a:spcPct val="90000"/>
              </a:lnSpc>
              <a:spcBef>
                <a:spcPct val="0"/>
              </a:spcBef>
              <a:defRPr/>
            </a:pPr>
            <a:endParaRPr lang="tr-TR" sz="3600" b="1" dirty="0">
              <a:solidFill>
                <a:srgbClr val="D7AD65"/>
              </a:solidFill>
              <a:latin typeface="Myriad Pro" panose="020B0503030403020204" charset="0"/>
            </a:endParaRPr>
          </a:p>
          <a:p>
            <a:pPr defTabSz="17780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600" b="1" dirty="0">
                <a:solidFill>
                  <a:srgbClr val="D7AD65"/>
                </a:solidFill>
                <a:latin typeface="Myriad Pro" panose="020B0503030403020204" charset="0"/>
              </a:rPr>
              <a:t>90,0</a:t>
            </a:r>
            <a:r>
              <a:rPr lang="tr-TR" sz="3600" b="1" dirty="0">
                <a:solidFill>
                  <a:srgbClr val="C00000"/>
                </a:solidFill>
                <a:latin typeface="Myriad Pro" panose="020B0503030403020204" charset="0"/>
              </a:rPr>
              <a:t> </a:t>
            </a:r>
            <a:r>
              <a:rPr lang="tr-TR" sz="3600" b="1" dirty="0">
                <a:solidFill>
                  <a:srgbClr val="D7AD65"/>
                </a:solidFill>
                <a:latin typeface="Myriad Pro" panose="020B0503030403020204" charset="0"/>
              </a:rPr>
              <a:t>Milyar TL</a:t>
            </a:r>
            <a:br>
              <a:rPr lang="tr-TR" sz="3600" b="1" dirty="0">
                <a:solidFill>
                  <a:srgbClr val="D7AD65"/>
                </a:solidFill>
                <a:latin typeface="Myriad Pro" panose="020B0503030403020204" charset="0"/>
              </a:rPr>
            </a:br>
            <a:r>
              <a:rPr lang="tr-TR" sz="3600" b="1" dirty="0">
                <a:solidFill>
                  <a:schemeClr val="bg1"/>
                </a:solidFill>
                <a:latin typeface="Myriad Pro" panose="020B0503030403020204" charset="0"/>
              </a:rPr>
              <a:t>Kefalet İmkanı*</a:t>
            </a:r>
          </a:p>
          <a:p>
            <a:pPr defTabSz="1778000">
              <a:lnSpc>
                <a:spcPct val="90000"/>
              </a:lnSpc>
              <a:spcBef>
                <a:spcPct val="0"/>
              </a:spcBef>
              <a:defRPr/>
            </a:pPr>
            <a:endParaRPr lang="tr-TR" sz="3600" b="1" dirty="0">
              <a:solidFill>
                <a:schemeClr val="bg1"/>
              </a:solidFill>
              <a:latin typeface="Myriad Pro" panose="020B0503030403020204" charset="0"/>
            </a:endParaRPr>
          </a:p>
          <a:p>
            <a:pPr defTabSz="177800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charset="0"/>
              </a:rPr>
              <a:t>2025 Hedefi: 160 milyar TL kredi kefalet</a:t>
            </a:r>
            <a:r>
              <a:rPr kumimoji="0" lang="tr-TR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charset="0"/>
              </a:rPr>
              <a:t> desteği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defTabSz="1778000">
              <a:lnSpc>
                <a:spcPct val="90000"/>
              </a:lnSpc>
              <a:spcBef>
                <a:spcPct val="0"/>
              </a:spcBef>
              <a:defRPr/>
            </a:pPr>
            <a:endParaRPr lang="tr-TR" sz="4000" b="1" kern="120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C38359EB-0DA4-46A9-9DA8-5BEC2A0E0915}"/>
              </a:ext>
            </a:extLst>
          </p:cNvPr>
          <p:cNvSpPr txBox="1"/>
          <p:nvPr/>
        </p:nvSpPr>
        <p:spPr>
          <a:xfrm>
            <a:off x="84046" y="13061366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400" dirty="0">
                <a:solidFill>
                  <a:schemeClr val="bg1"/>
                </a:solidFill>
              </a:rPr>
              <a:t>*04.02.2025 tarihi itibarıyla toplam kefalet tutarıdır.</a:t>
            </a:r>
          </a:p>
        </p:txBody>
      </p:sp>
    </p:spTree>
    <p:extLst>
      <p:ext uri="{BB962C8B-B14F-4D97-AF65-F5344CB8AC3E}">
        <p14:creationId xmlns:p14="http://schemas.microsoft.com/office/powerpoint/2010/main" val="196218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">
            <a:extLst>
              <a:ext uri="{FF2B5EF4-FFF2-40B4-BE49-F238E27FC236}">
                <a16:creationId xmlns:a16="http://schemas.microsoft.com/office/drawing/2014/main" id="{0BE014D1-FF8B-4FC1-A8C5-900D267BC70B}"/>
              </a:ext>
            </a:extLst>
          </p:cNvPr>
          <p:cNvSpPr/>
          <p:nvPr/>
        </p:nvSpPr>
        <p:spPr>
          <a:xfrm>
            <a:off x="7220397" y="3032492"/>
            <a:ext cx="10355469" cy="4797431"/>
          </a:xfrm>
          <a:prstGeom prst="rect">
            <a:avLst/>
          </a:prstGeom>
          <a:solidFill>
            <a:srgbClr val="001A3B"/>
          </a:solidFill>
          <a:ln w="57150">
            <a:solidFill>
              <a:srgbClr val="E1B468"/>
            </a:solidFill>
          </a:ln>
          <a:effectLst/>
        </p:spPr>
        <p:txBody>
          <a:bodyPr wrap="square" lIns="35120" tIns="35120" rIns="35120" bIns="35120" numCol="1" anchor="ctr">
            <a:no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95" name="YENİ BAŞVURU SÜRECİ"/>
          <p:cNvSpPr txBox="1"/>
          <p:nvPr/>
        </p:nvSpPr>
        <p:spPr>
          <a:xfrm>
            <a:off x="14682480" y="3547156"/>
            <a:ext cx="6702286" cy="1400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 b="1" i="1">
                <a:solidFill>
                  <a:srgbClr val="D8AD6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50" name="Picture 58">
            <a:extLst>
              <a:ext uri="{FF2B5EF4-FFF2-40B4-BE49-F238E27FC236}">
                <a16:creationId xmlns:a16="http://schemas.microsoft.com/office/drawing/2014/main" id="{47C840F7-1335-4F1F-B467-D11FA9431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59804" y="354116"/>
            <a:ext cx="5424196" cy="20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02EA01F5-424E-40DE-9C78-6D1F766842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52" name="Dikdörtgen 51">
            <a:extLst>
              <a:ext uri="{FF2B5EF4-FFF2-40B4-BE49-F238E27FC236}">
                <a16:creationId xmlns:a16="http://schemas.microsoft.com/office/drawing/2014/main" id="{F4491E8F-CB1B-4566-B5DD-CCFD2CF5B4D5}"/>
              </a:ext>
            </a:extLst>
          </p:cNvPr>
          <p:cNvSpPr/>
          <p:nvPr/>
        </p:nvSpPr>
        <p:spPr>
          <a:xfrm>
            <a:off x="19876553" y="1835052"/>
            <a:ext cx="444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000" dirty="0"/>
              <a:t>İHRACAT GENEL MÜDÜRLÜĞÜ</a:t>
            </a:r>
          </a:p>
        </p:txBody>
      </p:sp>
      <p:pic>
        <p:nvPicPr>
          <p:cNvPr id="53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9C8A052E-C204-49B6-A95C-98826DE7B5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0" y="470582"/>
            <a:ext cx="3312694" cy="1849094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pic>
        <p:nvPicPr>
          <p:cNvPr id="54" name="Shape Shape" descr="Shape Shape">
            <a:extLst>
              <a:ext uri="{FF2B5EF4-FFF2-40B4-BE49-F238E27FC236}">
                <a16:creationId xmlns:a16="http://schemas.microsoft.com/office/drawing/2014/main" id="{3DA34DDA-9FCB-45C2-9778-3127A5F7E2E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" y="312692"/>
            <a:ext cx="5618443" cy="2164873"/>
          </a:xfrm>
          <a:prstGeom prst="rect">
            <a:avLst/>
          </a:prstGeom>
          <a:effectLst/>
        </p:spPr>
      </p:pic>
      <p:pic>
        <p:nvPicPr>
          <p:cNvPr id="48" name="Shape Shape" descr="Shape Shape">
            <a:extLst>
              <a:ext uri="{FF2B5EF4-FFF2-40B4-BE49-F238E27FC236}">
                <a16:creationId xmlns:a16="http://schemas.microsoft.com/office/drawing/2014/main" id="{E6E98CB2-E0DD-4446-AE93-A881911C1EF7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451" y="526386"/>
            <a:ext cx="13313008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49" name="Line">
            <a:extLst>
              <a:ext uri="{FF2B5EF4-FFF2-40B4-BE49-F238E27FC236}">
                <a16:creationId xmlns:a16="http://schemas.microsoft.com/office/drawing/2014/main" id="{C4972783-C6C5-4692-9EBF-07665DB23130}"/>
              </a:ext>
            </a:extLst>
          </p:cNvPr>
          <p:cNvSpPr/>
          <p:nvPr/>
        </p:nvSpPr>
        <p:spPr>
          <a:xfrm rot="10800000" flipH="1" flipV="1">
            <a:off x="7392688" y="1808323"/>
            <a:ext cx="9216427" cy="46228"/>
          </a:xfrm>
          <a:prstGeom prst="line">
            <a:avLst/>
          </a:prstGeom>
          <a:noFill/>
          <a:ln w="25400" cap="flat">
            <a:solidFill>
              <a:srgbClr val="D8AD65"/>
            </a:solidFill>
            <a:prstDash val="solid"/>
            <a:miter lim="400000"/>
          </a:ln>
          <a:effectLst/>
        </p:spPr>
        <p:txBody>
          <a:bodyPr wrap="square" lIns="55315" tIns="55315" rIns="55315" bIns="55315" numCol="1" anchor="ctr">
            <a:noAutofit/>
          </a:bodyPr>
          <a:lstStyle/>
          <a:p>
            <a:pPr defTabSz="2655080">
              <a:defRPr sz="26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55" name="YENİ NESİL İHRACAT DESTEKLERİ">
            <a:extLst>
              <a:ext uri="{FF2B5EF4-FFF2-40B4-BE49-F238E27FC236}">
                <a16:creationId xmlns:a16="http://schemas.microsoft.com/office/drawing/2014/main" id="{9B2D9AB8-BAE6-452B-9FAF-CF50F8BDB13A}"/>
              </a:ext>
            </a:extLst>
          </p:cNvPr>
          <p:cNvSpPr txBox="1"/>
          <p:nvPr/>
        </p:nvSpPr>
        <p:spPr>
          <a:xfrm>
            <a:off x="4590457" y="942610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Myriad Pro" panose="020B0604020202020204" charset="0"/>
              </a:rPr>
              <a:t>YENİ DESTEKLER ve PROJELER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7456ACC-9FFD-4231-BFDD-23EA409B2F99}"/>
              </a:ext>
            </a:extLst>
          </p:cNvPr>
          <p:cNvSpPr/>
          <p:nvPr/>
        </p:nvSpPr>
        <p:spPr>
          <a:xfrm>
            <a:off x="9612539" y="3739742"/>
            <a:ext cx="7882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kern="1200" dirty="0">
                <a:solidFill>
                  <a:schemeClr val="bg1"/>
                </a:solidFill>
              </a:rPr>
              <a:t>İhracat Akademisi</a:t>
            </a:r>
          </a:p>
          <a:p>
            <a:endParaRPr lang="tr-TR" sz="3200" b="1" kern="1200" dirty="0">
              <a:solidFill>
                <a:srgbClr val="D7AD65"/>
              </a:solidFill>
            </a:endParaRPr>
          </a:p>
          <a:p>
            <a:r>
              <a:rPr lang="tr-TR" sz="3200" b="1" kern="1200" dirty="0">
                <a:solidFill>
                  <a:srgbClr val="D7AD65"/>
                </a:solidFill>
              </a:rPr>
              <a:t>İhracat Uzmanlığı </a:t>
            </a:r>
            <a:r>
              <a:rPr lang="tr-TR" sz="3200" b="1" dirty="0">
                <a:solidFill>
                  <a:schemeClr val="bg1"/>
                </a:solidFill>
              </a:rPr>
              <a:t>konusunda gerekli olan </a:t>
            </a:r>
            <a:r>
              <a:rPr lang="tr-TR" sz="3200" b="1" kern="1200" dirty="0">
                <a:solidFill>
                  <a:srgbClr val="D7AD65"/>
                </a:solidFill>
              </a:rPr>
              <a:t>yetişmiş insan gücünün </a:t>
            </a:r>
            <a:r>
              <a:rPr lang="tr-TR" sz="3200" b="1" dirty="0">
                <a:solidFill>
                  <a:schemeClr val="bg1"/>
                </a:solidFill>
              </a:rPr>
              <a:t>ihracatçı firmalarımızda istihdam edilmesi teşvik edilecektir.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3416BB33-C290-4E4B-B382-688E4157E0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00" y="3837552"/>
            <a:ext cx="2120921" cy="2120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6A69DCED-F496-4F8F-A175-08AE978556BB}"/>
              </a:ext>
            </a:extLst>
          </p:cNvPr>
          <p:cNvSpPr txBox="1">
            <a:spLocks/>
          </p:cNvSpPr>
          <p:nvPr/>
        </p:nvSpPr>
        <p:spPr>
          <a:xfrm>
            <a:off x="929007" y="8397385"/>
            <a:ext cx="10279692" cy="4624310"/>
          </a:xfrm>
          <a:prstGeom prst="rect">
            <a:avLst/>
          </a:prstGeom>
          <a:solidFill>
            <a:srgbClr val="0C2340"/>
          </a:solidFill>
          <a:ln w="63500">
            <a:solidFill>
              <a:srgbClr val="D8AD65"/>
            </a:solidFill>
          </a:ln>
          <a:effectLst/>
        </p:spPr>
        <p:txBody>
          <a:bodyPr wrap="square" lIns="35120" tIns="35120" rIns="35120" bIns="35120" numCol="1" anchor="ctr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44500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719138" indent="-274638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985838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252538" indent="-2667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206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6990"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DİR kapsamında ithal edilmek istenen ürünleri üreten yurtiçi üreticilere ilişkin verilerin kullanıcılar ile paylaşılması ve yurtiçinden girdi teminini teşvik etmek amacıyla bir rehber niteliğindeki </a:t>
            </a:r>
            <a:r>
              <a:rPr lang="tr-TR" sz="3600" b="1" dirty="0">
                <a:solidFill>
                  <a:srgbClr val="D7AD65"/>
                </a:solidFill>
                <a:latin typeface="+mn-lt"/>
                <a:cs typeface="Times New Roman" panose="02020603050405020304" pitchFamily="18" charset="0"/>
              </a:rPr>
              <a:t>Yerli Tedarik Sistemi</a:t>
            </a:r>
            <a:r>
              <a:rPr lang="tr-TR" sz="36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devreye alacağız.</a:t>
            </a:r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A2F75C33-8B84-472A-8DA5-493A0D5082E7}"/>
              </a:ext>
            </a:extLst>
          </p:cNvPr>
          <p:cNvSpPr txBox="1">
            <a:spLocks/>
          </p:cNvSpPr>
          <p:nvPr/>
        </p:nvSpPr>
        <p:spPr>
          <a:xfrm>
            <a:off x="12194741" y="8356304"/>
            <a:ext cx="10601587" cy="4665391"/>
          </a:xfrm>
          <a:prstGeom prst="rect">
            <a:avLst/>
          </a:prstGeom>
          <a:solidFill>
            <a:srgbClr val="0C2340"/>
          </a:solidFill>
          <a:ln w="57150">
            <a:solidFill>
              <a:srgbClr val="D8AD65"/>
            </a:solidFill>
          </a:ln>
          <a:effectLst/>
        </p:spPr>
        <p:txBody>
          <a:bodyPr wrap="square" lIns="35120" tIns="35120" rIns="35120" bIns="35120" numCol="1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6990" indent="0" algn="ctr">
              <a:spcAft>
                <a:spcPts val="600"/>
              </a:spcAft>
              <a:buNone/>
              <a:defRPr/>
            </a:pPr>
            <a:r>
              <a:rPr lang="tr-TR" sz="4000" b="1" dirty="0">
                <a:solidFill>
                  <a:srgbClr val="D7AD65"/>
                </a:solidFill>
                <a:cs typeface="Times New Roman" panose="02020603050405020304" pitchFamily="18" charset="0"/>
              </a:rPr>
              <a:t>Sürdürülebilir İhracat </a:t>
            </a:r>
            <a:r>
              <a:rPr lang="tr-TR" sz="4000" b="1" dirty="0" err="1">
                <a:solidFill>
                  <a:srgbClr val="D7AD65"/>
                </a:solidFill>
                <a:cs typeface="Times New Roman" panose="02020603050405020304" pitchFamily="18" charset="0"/>
              </a:rPr>
              <a:t>Hamlesi’ni</a:t>
            </a:r>
            <a:r>
              <a:rPr lang="tr-TR" sz="4000" b="1" dirty="0">
                <a:solidFill>
                  <a:srgbClr val="D7AD65"/>
                </a:solidFill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(İhracat360 Programı: Sürdürülebilir ve Katma Değerli İhracat Atılımı) hayata geçireceğiz.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090558B-4F85-4217-8CED-08D19F0476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99531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36" y="568151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0161" y="560475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400A69CA-A047-4BAD-BB31-F7E581EB99A9}"/>
              </a:ext>
            </a:extLst>
          </p:cNvPr>
          <p:cNvSpPr txBox="1"/>
          <p:nvPr/>
        </p:nvSpPr>
        <p:spPr>
          <a:xfrm>
            <a:off x="3744820" y="3580179"/>
            <a:ext cx="16148303" cy="6555641"/>
          </a:xfrm>
          <a:prstGeom prst="rect">
            <a:avLst/>
          </a:prstGeom>
          <a:noFill/>
          <a:effectLst>
            <a:glow rad="127000">
              <a:srgbClr val="D2A966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D8AE63"/>
                </a:solidFill>
                <a:latin typeface="Myriad Pro Cond"/>
              </a:rPr>
              <a:t>TEŞEKKÜR EDERİM</a:t>
            </a:r>
          </a:p>
          <a:p>
            <a:pPr algn="ctr"/>
            <a:endParaRPr lang="tr-TR" sz="4400" b="1" dirty="0">
              <a:solidFill>
                <a:srgbClr val="D8AE63"/>
              </a:solidFill>
              <a:latin typeface="Myriad Pro Cond"/>
            </a:endParaRPr>
          </a:p>
          <a:p>
            <a:pPr algn="ctr"/>
            <a:endParaRPr lang="tr-TR" sz="4400" b="1" dirty="0">
              <a:solidFill>
                <a:srgbClr val="D8AE63"/>
              </a:solidFill>
              <a:latin typeface="Myriad Pro Cond"/>
            </a:endParaRPr>
          </a:p>
          <a:p>
            <a:pPr algn="ctr"/>
            <a:r>
              <a:rPr lang="tr-TR" sz="4400" b="1" dirty="0">
                <a:solidFill>
                  <a:srgbClr val="D8A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/>
              </a:rPr>
              <a:t>MEHMET ALİ KILIÇKAYA</a:t>
            </a:r>
          </a:p>
          <a:p>
            <a:pPr algn="ctr"/>
            <a:r>
              <a:rPr lang="tr-TR" sz="4400" dirty="0">
                <a:solidFill>
                  <a:srgbClr val="D8A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/>
              </a:rPr>
              <a:t>İHRACAT GENEL MÜDÜRÜ</a:t>
            </a:r>
          </a:p>
          <a:p>
            <a:endParaRPr lang="tr-TR" sz="4400" dirty="0">
              <a:solidFill>
                <a:srgbClr val="D8A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Cond"/>
            </a:endParaRPr>
          </a:p>
          <a:p>
            <a:endParaRPr lang="tr-TR" sz="4400" dirty="0">
              <a:solidFill>
                <a:srgbClr val="D8A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Cond"/>
            </a:endParaRPr>
          </a:p>
          <a:p>
            <a:pPr>
              <a:tabLst>
                <a:tab pos="896938" algn="l"/>
              </a:tabLst>
            </a:pPr>
            <a:r>
              <a:rPr lang="tr-TR" sz="3600" b="1" i="1" dirty="0">
                <a:solidFill>
                  <a:srgbClr val="D8AE63"/>
                </a:solidFill>
                <a:latin typeface="Myriad Pro Cond"/>
              </a:rPr>
              <a:t>Telefon: (0 312) 204 88 00 – 87 00</a:t>
            </a:r>
          </a:p>
          <a:p>
            <a:pPr>
              <a:tabLst>
                <a:tab pos="896938" algn="l"/>
              </a:tabLst>
            </a:pPr>
            <a:r>
              <a:rPr lang="tr-TR" sz="3600" b="1" i="1" dirty="0">
                <a:solidFill>
                  <a:srgbClr val="D8AE63"/>
                </a:solidFill>
                <a:latin typeface="Myriad Pro Cond"/>
              </a:rPr>
              <a:t>E-posta:</a:t>
            </a:r>
            <a:r>
              <a:rPr lang="tr-TR" sz="3600" b="1" dirty="0">
                <a:solidFill>
                  <a:srgbClr val="D8AE63"/>
                </a:solidFill>
                <a:latin typeface="Myriad Pro Cond"/>
              </a:rPr>
              <a:t> </a:t>
            </a:r>
            <a:r>
              <a:rPr lang="tr-TR" sz="3600" b="1" i="1" dirty="0">
                <a:solidFill>
                  <a:srgbClr val="D8AE63"/>
                </a:solidFill>
                <a:latin typeface="Myriad Pro Cond"/>
              </a:rPr>
              <a:t>kilickayam@ticaret.gov.tr</a:t>
            </a:r>
            <a:endParaRPr lang="tr-TR" sz="4400" dirty="0">
              <a:solidFill>
                <a:srgbClr val="D8A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Cond"/>
            </a:endParaRPr>
          </a:p>
          <a:p>
            <a:pPr algn="l">
              <a:tabLst>
                <a:tab pos="896938" algn="l"/>
              </a:tabLst>
            </a:pPr>
            <a:r>
              <a:rPr lang="tr-TR" sz="4000" i="1" dirty="0">
                <a:solidFill>
                  <a:srgbClr val="D8AE63"/>
                </a:solidFill>
                <a:latin typeface="Myriad Pro Cond"/>
              </a:rPr>
              <a:t>             </a:t>
            </a:r>
            <a:endParaRPr lang="tr-TR" sz="4000" dirty="0">
              <a:solidFill>
                <a:srgbClr val="D8AE63"/>
              </a:solidFill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4FCAD70-887F-4ADD-8BC1-06DBAD6EBB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0235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0963BAF-EE8E-462D-A83E-128C23CE98F1}"/>
              </a:ext>
            </a:extLst>
          </p:cNvPr>
          <p:cNvSpPr txBox="1">
            <a:spLocks/>
          </p:cNvSpPr>
          <p:nvPr/>
        </p:nvSpPr>
        <p:spPr>
          <a:xfrm>
            <a:off x="16025655" y="13853613"/>
            <a:ext cx="5388124" cy="8752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500" kern="1200" spc="-3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8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>
              <a:latin typeface="+mn-lt"/>
            </a:endParaRP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4EC90247-75CE-C149-A0A6-9E40835E4DB1}"/>
              </a:ext>
            </a:extLst>
          </p:cNvPr>
          <p:cNvSpPr txBox="1"/>
          <p:nvPr/>
        </p:nvSpPr>
        <p:spPr>
          <a:xfrm>
            <a:off x="4454569" y="3837196"/>
            <a:ext cx="5266257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defTabSz="1828800" hangingPunct="1">
              <a:lnSpc>
                <a:spcPct val="85000"/>
              </a:lnSpc>
              <a:spcBef>
                <a:spcPts val="1200"/>
              </a:spcBef>
              <a:defRPr/>
            </a:pPr>
            <a:r>
              <a:rPr lang="tr-TR" sz="2800" b="1" kern="1200" dirty="0">
                <a:solidFill>
                  <a:schemeClr val="bg1"/>
                </a:solidFill>
                <a:latin typeface="Helvetica" panose="020B0604020202020204" pitchFamily="34" charset="0"/>
                <a:ea typeface="Chronicle Display Black" charset="0"/>
                <a:cs typeface="Helvetica" panose="020B0604020202020204" pitchFamily="34" charset="0"/>
              </a:rPr>
              <a:t>Yapay zeka teknolojisi ile ihracatçıları doğru pazarlara yönlendiren ve tamamlayıcı ürün önerisi sağlayan </a:t>
            </a:r>
            <a:r>
              <a:rPr lang="tr-TR" sz="2800" b="1" kern="1200" dirty="0">
                <a:solidFill>
                  <a:srgbClr val="C00000"/>
                </a:solidFill>
                <a:latin typeface="Helvetica" panose="020B0604020202020204" pitchFamily="34" charset="0"/>
                <a:ea typeface="Chronicle Display Black" charset="0"/>
                <a:cs typeface="Helvetica" panose="020B0604020202020204" pitchFamily="34" charset="0"/>
              </a:rPr>
              <a:t>Akıllı İhracat Robotu</a:t>
            </a:r>
          </a:p>
        </p:txBody>
      </p:sp>
      <p:sp>
        <p:nvSpPr>
          <p:cNvPr id="59" name="object 4">
            <a:extLst>
              <a:ext uri="{FF2B5EF4-FFF2-40B4-BE49-F238E27FC236}">
                <a16:creationId xmlns:a16="http://schemas.microsoft.com/office/drawing/2014/main" id="{AD2C9CBF-2C05-4341-BFC6-99AE6B677C17}"/>
              </a:ext>
            </a:extLst>
          </p:cNvPr>
          <p:cNvSpPr txBox="1"/>
          <p:nvPr/>
        </p:nvSpPr>
        <p:spPr>
          <a:xfrm>
            <a:off x="3112067" y="6497254"/>
            <a:ext cx="4571419" cy="109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just" defTabSz="1828800" hangingPunct="1">
              <a:lnSpc>
                <a:spcPct val="85000"/>
              </a:lnSpc>
              <a:spcBef>
                <a:spcPts val="1200"/>
              </a:spcBef>
              <a:defRPr/>
            </a:pPr>
            <a:r>
              <a:rPr lang="tr-TR" sz="2800" b="1" kern="1200" dirty="0">
                <a:solidFill>
                  <a:schemeClr val="bg1"/>
                </a:solidFill>
                <a:latin typeface="Helvetica" panose="020B0604020202020204" pitchFamily="34" charset="0"/>
                <a:ea typeface="Chronicle Display Black" charset="0"/>
                <a:cs typeface="Helvetica" panose="020B0604020202020204" pitchFamily="34" charset="0"/>
              </a:rPr>
              <a:t>Pazara giriş stratejileri ve  sektörlere yol veren global trendler</a:t>
            </a: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4F444FD2-A925-4A48-8A9C-ABD0F20EB936}"/>
              </a:ext>
            </a:extLst>
          </p:cNvPr>
          <p:cNvSpPr txBox="1"/>
          <p:nvPr/>
        </p:nvSpPr>
        <p:spPr>
          <a:xfrm>
            <a:off x="12012850" y="4045044"/>
            <a:ext cx="5882216" cy="732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defTabSz="1828800" hangingPunct="1">
              <a:lnSpc>
                <a:spcPct val="85000"/>
              </a:lnSpc>
              <a:spcBef>
                <a:spcPts val="1200"/>
              </a:spcBef>
              <a:defRPr/>
            </a:pPr>
            <a:r>
              <a:rPr lang="tr-TR" sz="2800" b="1" kern="1200" dirty="0">
                <a:solidFill>
                  <a:schemeClr val="bg1"/>
                </a:solidFill>
                <a:latin typeface="Open Sans"/>
                <a:ea typeface="Chronicle Display Black" charset="0"/>
                <a:cs typeface="Chronicle Display Black" charset="0"/>
              </a:rPr>
              <a:t>100 adet video eğitimin yer aldığı Eğitim Modülü</a:t>
            </a:r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id="{88715884-1302-C54D-83C7-CFC877D22332}"/>
              </a:ext>
            </a:extLst>
          </p:cNvPr>
          <p:cNvSpPr txBox="1"/>
          <p:nvPr/>
        </p:nvSpPr>
        <p:spPr>
          <a:xfrm>
            <a:off x="3984379" y="8720365"/>
            <a:ext cx="3982618" cy="732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defTabSz="1828800" hangingPunct="1">
              <a:lnSpc>
                <a:spcPct val="85000"/>
              </a:lnSpc>
              <a:spcBef>
                <a:spcPts val="1200"/>
              </a:spcBef>
              <a:defRPr/>
            </a:pPr>
            <a:r>
              <a:rPr lang="tr-TR" sz="2800" b="1" kern="1200" dirty="0">
                <a:solidFill>
                  <a:schemeClr val="bg1"/>
                </a:solidFill>
                <a:latin typeface="Helvetica" panose="020B0604020202020204" pitchFamily="34" charset="0"/>
                <a:ea typeface="Chronicle Display Black" charset="0"/>
                <a:cs typeface="Helvetica" panose="020B0604020202020204" pitchFamily="34" charset="0"/>
              </a:rPr>
              <a:t>1 milyonun üzerinde </a:t>
            </a:r>
            <a:r>
              <a:rPr lang="tr-TR" sz="2800" b="1" kern="1200" dirty="0">
                <a:solidFill>
                  <a:srgbClr val="C00000"/>
                </a:solidFill>
                <a:latin typeface="Helvetica" panose="020B0604020202020204" pitchFamily="34" charset="0"/>
                <a:ea typeface="Chronicle Display Black" charset="0"/>
                <a:cs typeface="Helvetica" panose="020B0604020202020204" pitchFamily="34" charset="0"/>
              </a:rPr>
              <a:t>Pazara Giriş Haritası</a:t>
            </a:r>
          </a:p>
        </p:txBody>
      </p:sp>
      <p:sp>
        <p:nvSpPr>
          <p:cNvPr id="62" name="object 4">
            <a:extLst>
              <a:ext uri="{FF2B5EF4-FFF2-40B4-BE49-F238E27FC236}">
                <a16:creationId xmlns:a16="http://schemas.microsoft.com/office/drawing/2014/main" id="{2C9D7E55-109A-494E-A2A6-4DF9231992B8}"/>
              </a:ext>
            </a:extLst>
          </p:cNvPr>
          <p:cNvSpPr txBox="1"/>
          <p:nvPr/>
        </p:nvSpPr>
        <p:spPr>
          <a:xfrm>
            <a:off x="15447408" y="6231021"/>
            <a:ext cx="5882216" cy="109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defTabSz="1828800" hangingPunct="1">
              <a:lnSpc>
                <a:spcPct val="85000"/>
              </a:lnSpc>
              <a:spcBef>
                <a:spcPts val="1200"/>
              </a:spcBef>
              <a:defRPr/>
            </a:pPr>
            <a:r>
              <a:rPr lang="tr-TR" sz="2800" b="1" kern="1200" dirty="0">
                <a:solidFill>
                  <a:schemeClr val="bg1"/>
                </a:solidFill>
                <a:latin typeface="Open Sans"/>
                <a:ea typeface="Chronicle Display Black" charset="0"/>
                <a:cs typeface="Chronicle Display Black" charset="0"/>
              </a:rPr>
              <a:t>Adım Adım İhracat Rehberi ve Türkçe-İngilizce, Çince, Rusça, İspanyolca Yazışma Şablonları</a:t>
            </a:r>
          </a:p>
        </p:txBody>
      </p:sp>
      <p:sp>
        <p:nvSpPr>
          <p:cNvPr id="67" name="Freeform 41">
            <a:extLst>
              <a:ext uri="{FF2B5EF4-FFF2-40B4-BE49-F238E27FC236}">
                <a16:creationId xmlns:a16="http://schemas.microsoft.com/office/drawing/2014/main" id="{3E8624DD-619A-9642-A453-B78EAAC7212E}"/>
              </a:ext>
            </a:extLst>
          </p:cNvPr>
          <p:cNvSpPr>
            <a:spLocks noEditPoints="1"/>
          </p:cNvSpPr>
          <p:nvPr/>
        </p:nvSpPr>
        <p:spPr bwMode="auto">
          <a:xfrm>
            <a:off x="10483099" y="3946254"/>
            <a:ext cx="1254942" cy="1258770"/>
          </a:xfrm>
          <a:custGeom>
            <a:avLst/>
            <a:gdLst>
              <a:gd name="T0" fmla="*/ 312 w 657"/>
              <a:gd name="T1" fmla="*/ 656 h 656"/>
              <a:gd name="T2" fmla="*/ 262 w 657"/>
              <a:gd name="T3" fmla="*/ 650 h 656"/>
              <a:gd name="T4" fmla="*/ 200 w 657"/>
              <a:gd name="T5" fmla="*/ 631 h 656"/>
              <a:gd name="T6" fmla="*/ 120 w 657"/>
              <a:gd name="T7" fmla="*/ 581 h 656"/>
              <a:gd name="T8" fmla="*/ 56 w 657"/>
              <a:gd name="T9" fmla="*/ 511 h 656"/>
              <a:gd name="T10" fmla="*/ 15 w 657"/>
              <a:gd name="T11" fmla="*/ 425 h 656"/>
              <a:gd name="T12" fmla="*/ 4 w 657"/>
              <a:gd name="T13" fmla="*/ 378 h 656"/>
              <a:gd name="T14" fmla="*/ 0 w 657"/>
              <a:gd name="T15" fmla="*/ 329 h 656"/>
              <a:gd name="T16" fmla="*/ 1 w 657"/>
              <a:gd name="T17" fmla="*/ 295 h 656"/>
              <a:gd name="T18" fmla="*/ 9 w 657"/>
              <a:gd name="T19" fmla="*/ 247 h 656"/>
              <a:gd name="T20" fmla="*/ 39 w 657"/>
              <a:gd name="T21" fmla="*/ 172 h 656"/>
              <a:gd name="T22" fmla="*/ 95 w 657"/>
              <a:gd name="T23" fmla="*/ 96 h 656"/>
              <a:gd name="T24" fmla="*/ 172 w 657"/>
              <a:gd name="T25" fmla="*/ 39 h 656"/>
              <a:gd name="T26" fmla="*/ 246 w 657"/>
              <a:gd name="T27" fmla="*/ 10 h 656"/>
              <a:gd name="T28" fmla="*/ 294 w 657"/>
              <a:gd name="T29" fmla="*/ 1 h 656"/>
              <a:gd name="T30" fmla="*/ 328 w 657"/>
              <a:gd name="T31" fmla="*/ 0 h 656"/>
              <a:gd name="T32" fmla="*/ 379 w 657"/>
              <a:gd name="T33" fmla="*/ 4 h 656"/>
              <a:gd name="T34" fmla="*/ 426 w 657"/>
              <a:gd name="T35" fmla="*/ 14 h 656"/>
              <a:gd name="T36" fmla="*/ 512 w 657"/>
              <a:gd name="T37" fmla="*/ 56 h 656"/>
              <a:gd name="T38" fmla="*/ 582 w 657"/>
              <a:gd name="T39" fmla="*/ 119 h 656"/>
              <a:gd name="T40" fmla="*/ 631 w 657"/>
              <a:gd name="T41" fmla="*/ 200 h 656"/>
              <a:gd name="T42" fmla="*/ 650 w 657"/>
              <a:gd name="T43" fmla="*/ 262 h 656"/>
              <a:gd name="T44" fmla="*/ 657 w 657"/>
              <a:gd name="T45" fmla="*/ 311 h 656"/>
              <a:gd name="T46" fmla="*/ 657 w 657"/>
              <a:gd name="T47" fmla="*/ 345 h 656"/>
              <a:gd name="T48" fmla="*/ 650 w 657"/>
              <a:gd name="T49" fmla="*/ 394 h 656"/>
              <a:gd name="T50" fmla="*/ 631 w 657"/>
              <a:gd name="T51" fmla="*/ 456 h 656"/>
              <a:gd name="T52" fmla="*/ 582 w 657"/>
              <a:gd name="T53" fmla="*/ 537 h 656"/>
              <a:gd name="T54" fmla="*/ 512 w 657"/>
              <a:gd name="T55" fmla="*/ 601 h 656"/>
              <a:gd name="T56" fmla="*/ 426 w 657"/>
              <a:gd name="T57" fmla="*/ 642 h 656"/>
              <a:gd name="T58" fmla="*/ 379 w 657"/>
              <a:gd name="T59" fmla="*/ 654 h 656"/>
              <a:gd name="T60" fmla="*/ 328 w 657"/>
              <a:gd name="T61" fmla="*/ 656 h 656"/>
              <a:gd name="T62" fmla="*/ 328 w 657"/>
              <a:gd name="T63" fmla="*/ 37 h 656"/>
              <a:gd name="T64" fmla="*/ 242 w 657"/>
              <a:gd name="T65" fmla="*/ 51 h 656"/>
              <a:gd name="T66" fmla="*/ 165 w 657"/>
              <a:gd name="T67" fmla="*/ 87 h 656"/>
              <a:gd name="T68" fmla="*/ 103 w 657"/>
              <a:gd name="T69" fmla="*/ 143 h 656"/>
              <a:gd name="T70" fmla="*/ 61 w 657"/>
              <a:gd name="T71" fmla="*/ 215 h 656"/>
              <a:gd name="T72" fmla="*/ 39 w 657"/>
              <a:gd name="T73" fmla="*/ 298 h 656"/>
              <a:gd name="T74" fmla="*/ 39 w 657"/>
              <a:gd name="T75" fmla="*/ 358 h 656"/>
              <a:gd name="T76" fmla="*/ 61 w 657"/>
              <a:gd name="T77" fmla="*/ 441 h 656"/>
              <a:gd name="T78" fmla="*/ 103 w 657"/>
              <a:gd name="T79" fmla="*/ 513 h 656"/>
              <a:gd name="T80" fmla="*/ 165 w 657"/>
              <a:gd name="T81" fmla="*/ 569 h 656"/>
              <a:gd name="T82" fmla="*/ 242 w 657"/>
              <a:gd name="T83" fmla="*/ 607 h 656"/>
              <a:gd name="T84" fmla="*/ 328 w 657"/>
              <a:gd name="T85" fmla="*/ 619 h 656"/>
              <a:gd name="T86" fmla="*/ 387 w 657"/>
              <a:gd name="T87" fmla="*/ 613 h 656"/>
              <a:gd name="T88" fmla="*/ 468 w 657"/>
              <a:gd name="T89" fmla="*/ 584 h 656"/>
              <a:gd name="T90" fmla="*/ 535 w 657"/>
              <a:gd name="T91" fmla="*/ 534 h 656"/>
              <a:gd name="T92" fmla="*/ 584 w 657"/>
              <a:gd name="T93" fmla="*/ 467 h 656"/>
              <a:gd name="T94" fmla="*/ 614 w 657"/>
              <a:gd name="T95" fmla="*/ 386 h 656"/>
              <a:gd name="T96" fmla="*/ 619 w 657"/>
              <a:gd name="T97" fmla="*/ 329 h 656"/>
              <a:gd name="T98" fmla="*/ 606 w 657"/>
              <a:gd name="T99" fmla="*/ 241 h 656"/>
              <a:gd name="T100" fmla="*/ 570 w 657"/>
              <a:gd name="T101" fmla="*/ 165 h 656"/>
              <a:gd name="T102" fmla="*/ 513 w 657"/>
              <a:gd name="T103" fmla="*/ 103 h 656"/>
              <a:gd name="T104" fmla="*/ 442 w 657"/>
              <a:gd name="T105" fmla="*/ 60 h 656"/>
              <a:gd name="T106" fmla="*/ 359 w 657"/>
              <a:gd name="T107" fmla="*/ 3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6">
                <a:moveTo>
                  <a:pt x="328" y="656"/>
                </a:moveTo>
                <a:lnTo>
                  <a:pt x="328" y="656"/>
                </a:lnTo>
                <a:lnTo>
                  <a:pt x="312" y="656"/>
                </a:lnTo>
                <a:lnTo>
                  <a:pt x="294" y="655"/>
                </a:lnTo>
                <a:lnTo>
                  <a:pt x="278" y="654"/>
                </a:lnTo>
                <a:lnTo>
                  <a:pt x="262" y="650"/>
                </a:lnTo>
                <a:lnTo>
                  <a:pt x="246" y="647"/>
                </a:lnTo>
                <a:lnTo>
                  <a:pt x="231" y="642"/>
                </a:lnTo>
                <a:lnTo>
                  <a:pt x="200" y="631"/>
                </a:lnTo>
                <a:lnTo>
                  <a:pt x="172" y="617"/>
                </a:lnTo>
                <a:lnTo>
                  <a:pt x="145" y="601"/>
                </a:lnTo>
                <a:lnTo>
                  <a:pt x="120" y="581"/>
                </a:lnTo>
                <a:lnTo>
                  <a:pt x="95" y="561"/>
                </a:lnTo>
                <a:lnTo>
                  <a:pt x="75" y="537"/>
                </a:lnTo>
                <a:lnTo>
                  <a:pt x="56" y="511"/>
                </a:lnTo>
                <a:lnTo>
                  <a:pt x="39" y="484"/>
                </a:lnTo>
                <a:lnTo>
                  <a:pt x="26" y="456"/>
                </a:lnTo>
                <a:lnTo>
                  <a:pt x="15" y="425"/>
                </a:lnTo>
                <a:lnTo>
                  <a:pt x="9" y="411"/>
                </a:lnTo>
                <a:lnTo>
                  <a:pt x="7" y="394"/>
                </a:lnTo>
                <a:lnTo>
                  <a:pt x="4" y="378"/>
                </a:lnTo>
                <a:lnTo>
                  <a:pt x="1" y="362"/>
                </a:lnTo>
                <a:lnTo>
                  <a:pt x="0" y="345"/>
                </a:lnTo>
                <a:lnTo>
                  <a:pt x="0" y="329"/>
                </a:lnTo>
                <a:lnTo>
                  <a:pt x="0" y="329"/>
                </a:lnTo>
                <a:lnTo>
                  <a:pt x="0" y="311"/>
                </a:lnTo>
                <a:lnTo>
                  <a:pt x="1" y="295"/>
                </a:lnTo>
                <a:lnTo>
                  <a:pt x="4" y="278"/>
                </a:lnTo>
                <a:lnTo>
                  <a:pt x="7" y="262"/>
                </a:lnTo>
                <a:lnTo>
                  <a:pt x="9" y="247"/>
                </a:lnTo>
                <a:lnTo>
                  <a:pt x="15" y="231"/>
                </a:lnTo>
                <a:lnTo>
                  <a:pt x="26" y="200"/>
                </a:lnTo>
                <a:lnTo>
                  <a:pt x="39" y="172"/>
                </a:lnTo>
                <a:lnTo>
                  <a:pt x="56" y="145"/>
                </a:lnTo>
                <a:lnTo>
                  <a:pt x="75" y="119"/>
                </a:lnTo>
                <a:lnTo>
                  <a:pt x="95" y="96"/>
                </a:lnTo>
                <a:lnTo>
                  <a:pt x="120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5"/>
                </a:lnTo>
                <a:lnTo>
                  <a:pt x="231" y="14"/>
                </a:lnTo>
                <a:lnTo>
                  <a:pt x="246" y="10"/>
                </a:lnTo>
                <a:lnTo>
                  <a:pt x="262" y="6"/>
                </a:lnTo>
                <a:lnTo>
                  <a:pt x="278" y="4"/>
                </a:lnTo>
                <a:lnTo>
                  <a:pt x="294" y="1"/>
                </a:lnTo>
                <a:lnTo>
                  <a:pt x="312" y="0"/>
                </a:lnTo>
                <a:lnTo>
                  <a:pt x="328" y="0"/>
                </a:lnTo>
                <a:lnTo>
                  <a:pt x="328" y="0"/>
                </a:lnTo>
                <a:lnTo>
                  <a:pt x="345" y="0"/>
                </a:lnTo>
                <a:lnTo>
                  <a:pt x="361" y="1"/>
                </a:lnTo>
                <a:lnTo>
                  <a:pt x="379" y="4"/>
                </a:lnTo>
                <a:lnTo>
                  <a:pt x="395" y="6"/>
                </a:lnTo>
                <a:lnTo>
                  <a:pt x="411" y="10"/>
                </a:lnTo>
                <a:lnTo>
                  <a:pt x="426" y="14"/>
                </a:lnTo>
                <a:lnTo>
                  <a:pt x="457" y="25"/>
                </a:lnTo>
                <a:lnTo>
                  <a:pt x="485" y="39"/>
                </a:lnTo>
                <a:lnTo>
                  <a:pt x="512" y="56"/>
                </a:lnTo>
                <a:lnTo>
                  <a:pt x="537" y="75"/>
                </a:lnTo>
                <a:lnTo>
                  <a:pt x="560" y="96"/>
                </a:lnTo>
                <a:lnTo>
                  <a:pt x="582" y="119"/>
                </a:lnTo>
                <a:lnTo>
                  <a:pt x="600" y="145"/>
                </a:lnTo>
                <a:lnTo>
                  <a:pt x="618" y="172"/>
                </a:lnTo>
                <a:lnTo>
                  <a:pt x="631" y="200"/>
                </a:lnTo>
                <a:lnTo>
                  <a:pt x="642" y="231"/>
                </a:lnTo>
                <a:lnTo>
                  <a:pt x="647" y="247"/>
                </a:lnTo>
                <a:lnTo>
                  <a:pt x="650" y="262"/>
                </a:lnTo>
                <a:lnTo>
                  <a:pt x="653" y="278"/>
                </a:lnTo>
                <a:lnTo>
                  <a:pt x="656" y="295"/>
                </a:lnTo>
                <a:lnTo>
                  <a:pt x="657" y="311"/>
                </a:lnTo>
                <a:lnTo>
                  <a:pt x="657" y="329"/>
                </a:lnTo>
                <a:lnTo>
                  <a:pt x="657" y="329"/>
                </a:lnTo>
                <a:lnTo>
                  <a:pt x="657" y="345"/>
                </a:lnTo>
                <a:lnTo>
                  <a:pt x="656" y="362"/>
                </a:lnTo>
                <a:lnTo>
                  <a:pt x="653" y="378"/>
                </a:lnTo>
                <a:lnTo>
                  <a:pt x="650" y="394"/>
                </a:lnTo>
                <a:lnTo>
                  <a:pt x="647" y="411"/>
                </a:lnTo>
                <a:lnTo>
                  <a:pt x="642" y="425"/>
                </a:lnTo>
                <a:lnTo>
                  <a:pt x="631" y="456"/>
                </a:lnTo>
                <a:lnTo>
                  <a:pt x="618" y="484"/>
                </a:lnTo>
                <a:lnTo>
                  <a:pt x="600" y="511"/>
                </a:lnTo>
                <a:lnTo>
                  <a:pt x="582" y="537"/>
                </a:lnTo>
                <a:lnTo>
                  <a:pt x="560" y="561"/>
                </a:lnTo>
                <a:lnTo>
                  <a:pt x="537" y="581"/>
                </a:lnTo>
                <a:lnTo>
                  <a:pt x="512" y="601"/>
                </a:lnTo>
                <a:lnTo>
                  <a:pt x="485" y="617"/>
                </a:lnTo>
                <a:lnTo>
                  <a:pt x="457" y="631"/>
                </a:lnTo>
                <a:lnTo>
                  <a:pt x="426" y="642"/>
                </a:lnTo>
                <a:lnTo>
                  <a:pt x="411" y="647"/>
                </a:lnTo>
                <a:lnTo>
                  <a:pt x="395" y="650"/>
                </a:lnTo>
                <a:lnTo>
                  <a:pt x="379" y="654"/>
                </a:lnTo>
                <a:lnTo>
                  <a:pt x="361" y="655"/>
                </a:lnTo>
                <a:lnTo>
                  <a:pt x="345" y="656"/>
                </a:lnTo>
                <a:lnTo>
                  <a:pt x="328" y="656"/>
                </a:lnTo>
                <a:lnTo>
                  <a:pt x="328" y="656"/>
                </a:lnTo>
                <a:close/>
                <a:moveTo>
                  <a:pt x="328" y="37"/>
                </a:moveTo>
                <a:lnTo>
                  <a:pt x="328" y="37"/>
                </a:lnTo>
                <a:lnTo>
                  <a:pt x="298" y="39"/>
                </a:lnTo>
                <a:lnTo>
                  <a:pt x="270" y="43"/>
                </a:lnTo>
                <a:lnTo>
                  <a:pt x="242" y="51"/>
                </a:lnTo>
                <a:lnTo>
                  <a:pt x="215" y="60"/>
                </a:lnTo>
                <a:lnTo>
                  <a:pt x="189" y="72"/>
                </a:lnTo>
                <a:lnTo>
                  <a:pt x="165" y="87"/>
                </a:lnTo>
                <a:lnTo>
                  <a:pt x="144" y="103"/>
                </a:lnTo>
                <a:lnTo>
                  <a:pt x="122" y="122"/>
                </a:lnTo>
                <a:lnTo>
                  <a:pt x="103" y="143"/>
                </a:lnTo>
                <a:lnTo>
                  <a:pt x="87" y="165"/>
                </a:lnTo>
                <a:lnTo>
                  <a:pt x="73" y="189"/>
                </a:lnTo>
                <a:lnTo>
                  <a:pt x="61" y="215"/>
                </a:lnTo>
                <a:lnTo>
                  <a:pt x="50" y="241"/>
                </a:lnTo>
                <a:lnTo>
                  <a:pt x="43" y="270"/>
                </a:lnTo>
                <a:lnTo>
                  <a:pt x="39" y="298"/>
                </a:lnTo>
                <a:lnTo>
                  <a:pt x="38" y="329"/>
                </a:lnTo>
                <a:lnTo>
                  <a:pt x="38" y="329"/>
                </a:lnTo>
                <a:lnTo>
                  <a:pt x="39" y="358"/>
                </a:lnTo>
                <a:lnTo>
                  <a:pt x="43" y="386"/>
                </a:lnTo>
                <a:lnTo>
                  <a:pt x="50" y="415"/>
                </a:lnTo>
                <a:lnTo>
                  <a:pt x="61" y="441"/>
                </a:lnTo>
                <a:lnTo>
                  <a:pt x="73" y="467"/>
                </a:lnTo>
                <a:lnTo>
                  <a:pt x="87" y="491"/>
                </a:lnTo>
                <a:lnTo>
                  <a:pt x="103" y="513"/>
                </a:lnTo>
                <a:lnTo>
                  <a:pt x="122" y="534"/>
                </a:lnTo>
                <a:lnTo>
                  <a:pt x="144" y="553"/>
                </a:lnTo>
                <a:lnTo>
                  <a:pt x="165" y="569"/>
                </a:lnTo>
                <a:lnTo>
                  <a:pt x="189" y="584"/>
                </a:lnTo>
                <a:lnTo>
                  <a:pt x="215" y="596"/>
                </a:lnTo>
                <a:lnTo>
                  <a:pt x="242" y="607"/>
                </a:lnTo>
                <a:lnTo>
                  <a:pt x="270" y="613"/>
                </a:lnTo>
                <a:lnTo>
                  <a:pt x="298" y="617"/>
                </a:lnTo>
                <a:lnTo>
                  <a:pt x="328" y="619"/>
                </a:lnTo>
                <a:lnTo>
                  <a:pt x="328" y="619"/>
                </a:lnTo>
                <a:lnTo>
                  <a:pt x="359" y="617"/>
                </a:lnTo>
                <a:lnTo>
                  <a:pt x="387" y="613"/>
                </a:lnTo>
                <a:lnTo>
                  <a:pt x="415" y="607"/>
                </a:lnTo>
                <a:lnTo>
                  <a:pt x="442" y="596"/>
                </a:lnTo>
                <a:lnTo>
                  <a:pt x="468" y="584"/>
                </a:lnTo>
                <a:lnTo>
                  <a:pt x="492" y="569"/>
                </a:lnTo>
                <a:lnTo>
                  <a:pt x="513" y="553"/>
                </a:lnTo>
                <a:lnTo>
                  <a:pt x="535" y="534"/>
                </a:lnTo>
                <a:lnTo>
                  <a:pt x="553" y="513"/>
                </a:lnTo>
                <a:lnTo>
                  <a:pt x="570" y="491"/>
                </a:lnTo>
                <a:lnTo>
                  <a:pt x="584" y="467"/>
                </a:lnTo>
                <a:lnTo>
                  <a:pt x="596" y="441"/>
                </a:lnTo>
                <a:lnTo>
                  <a:pt x="606" y="415"/>
                </a:lnTo>
                <a:lnTo>
                  <a:pt x="614" y="386"/>
                </a:lnTo>
                <a:lnTo>
                  <a:pt x="618" y="358"/>
                </a:lnTo>
                <a:lnTo>
                  <a:pt x="619" y="329"/>
                </a:lnTo>
                <a:lnTo>
                  <a:pt x="619" y="329"/>
                </a:lnTo>
                <a:lnTo>
                  <a:pt x="618" y="298"/>
                </a:lnTo>
                <a:lnTo>
                  <a:pt x="614" y="270"/>
                </a:lnTo>
                <a:lnTo>
                  <a:pt x="606" y="241"/>
                </a:lnTo>
                <a:lnTo>
                  <a:pt x="596" y="215"/>
                </a:lnTo>
                <a:lnTo>
                  <a:pt x="584" y="189"/>
                </a:lnTo>
                <a:lnTo>
                  <a:pt x="570" y="165"/>
                </a:lnTo>
                <a:lnTo>
                  <a:pt x="553" y="143"/>
                </a:lnTo>
                <a:lnTo>
                  <a:pt x="535" y="122"/>
                </a:lnTo>
                <a:lnTo>
                  <a:pt x="513" y="103"/>
                </a:lnTo>
                <a:lnTo>
                  <a:pt x="492" y="87"/>
                </a:lnTo>
                <a:lnTo>
                  <a:pt x="468" y="72"/>
                </a:lnTo>
                <a:lnTo>
                  <a:pt x="442" y="60"/>
                </a:lnTo>
                <a:lnTo>
                  <a:pt x="415" y="51"/>
                </a:lnTo>
                <a:lnTo>
                  <a:pt x="387" y="43"/>
                </a:lnTo>
                <a:lnTo>
                  <a:pt x="359" y="39"/>
                </a:lnTo>
                <a:lnTo>
                  <a:pt x="328" y="37"/>
                </a:lnTo>
                <a:lnTo>
                  <a:pt x="328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 kern="12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68" name="Freeform 18">
            <a:extLst>
              <a:ext uri="{FF2B5EF4-FFF2-40B4-BE49-F238E27FC236}">
                <a16:creationId xmlns:a16="http://schemas.microsoft.com/office/drawing/2014/main" id="{3E00B93D-CB4B-EC4D-B0E5-F0D368BC9BDC}"/>
              </a:ext>
            </a:extLst>
          </p:cNvPr>
          <p:cNvSpPr>
            <a:spLocks noEditPoints="1"/>
          </p:cNvSpPr>
          <p:nvPr/>
        </p:nvSpPr>
        <p:spPr bwMode="auto">
          <a:xfrm>
            <a:off x="13915741" y="5977191"/>
            <a:ext cx="1258770" cy="1258770"/>
          </a:xfrm>
          <a:custGeom>
            <a:avLst/>
            <a:gdLst>
              <a:gd name="T0" fmla="*/ 312 w 657"/>
              <a:gd name="T1" fmla="*/ 657 h 657"/>
              <a:gd name="T2" fmla="*/ 262 w 657"/>
              <a:gd name="T3" fmla="*/ 650 h 657"/>
              <a:gd name="T4" fmla="*/ 200 w 657"/>
              <a:gd name="T5" fmla="*/ 631 h 657"/>
              <a:gd name="T6" fmla="*/ 120 w 657"/>
              <a:gd name="T7" fmla="*/ 582 h 657"/>
              <a:gd name="T8" fmla="*/ 55 w 657"/>
              <a:gd name="T9" fmla="*/ 512 h 657"/>
              <a:gd name="T10" fmla="*/ 15 w 657"/>
              <a:gd name="T11" fmla="*/ 426 h 657"/>
              <a:gd name="T12" fmla="*/ 3 w 657"/>
              <a:gd name="T13" fmla="*/ 379 h 657"/>
              <a:gd name="T14" fmla="*/ 0 w 657"/>
              <a:gd name="T15" fmla="*/ 328 h 657"/>
              <a:gd name="T16" fmla="*/ 1 w 657"/>
              <a:gd name="T17" fmla="*/ 294 h 657"/>
              <a:gd name="T18" fmla="*/ 9 w 657"/>
              <a:gd name="T19" fmla="*/ 246 h 657"/>
              <a:gd name="T20" fmla="*/ 39 w 657"/>
              <a:gd name="T21" fmla="*/ 172 h 657"/>
              <a:gd name="T22" fmla="*/ 95 w 657"/>
              <a:gd name="T23" fmla="*/ 95 h 657"/>
              <a:gd name="T24" fmla="*/ 172 w 657"/>
              <a:gd name="T25" fmla="*/ 39 h 657"/>
              <a:gd name="T26" fmla="*/ 246 w 657"/>
              <a:gd name="T27" fmla="*/ 9 h 657"/>
              <a:gd name="T28" fmla="*/ 294 w 657"/>
              <a:gd name="T29" fmla="*/ 1 h 657"/>
              <a:gd name="T30" fmla="*/ 328 w 657"/>
              <a:gd name="T31" fmla="*/ 0 h 657"/>
              <a:gd name="T32" fmla="*/ 379 w 657"/>
              <a:gd name="T33" fmla="*/ 4 h 657"/>
              <a:gd name="T34" fmla="*/ 426 w 657"/>
              <a:gd name="T35" fmla="*/ 15 h 657"/>
              <a:gd name="T36" fmla="*/ 512 w 657"/>
              <a:gd name="T37" fmla="*/ 56 h 657"/>
              <a:gd name="T38" fmla="*/ 582 w 657"/>
              <a:gd name="T39" fmla="*/ 120 h 657"/>
              <a:gd name="T40" fmla="*/ 631 w 657"/>
              <a:gd name="T41" fmla="*/ 200 h 657"/>
              <a:gd name="T42" fmla="*/ 650 w 657"/>
              <a:gd name="T43" fmla="*/ 262 h 657"/>
              <a:gd name="T44" fmla="*/ 657 w 657"/>
              <a:gd name="T45" fmla="*/ 312 h 657"/>
              <a:gd name="T46" fmla="*/ 657 w 657"/>
              <a:gd name="T47" fmla="*/ 345 h 657"/>
              <a:gd name="T48" fmla="*/ 650 w 657"/>
              <a:gd name="T49" fmla="*/ 395 h 657"/>
              <a:gd name="T50" fmla="*/ 631 w 657"/>
              <a:gd name="T51" fmla="*/ 457 h 657"/>
              <a:gd name="T52" fmla="*/ 582 w 657"/>
              <a:gd name="T53" fmla="*/ 537 h 657"/>
              <a:gd name="T54" fmla="*/ 512 w 657"/>
              <a:gd name="T55" fmla="*/ 600 h 657"/>
              <a:gd name="T56" fmla="*/ 426 w 657"/>
              <a:gd name="T57" fmla="*/ 642 h 657"/>
              <a:gd name="T58" fmla="*/ 379 w 657"/>
              <a:gd name="T59" fmla="*/ 653 h 657"/>
              <a:gd name="T60" fmla="*/ 328 w 657"/>
              <a:gd name="T61" fmla="*/ 657 h 657"/>
              <a:gd name="T62" fmla="*/ 328 w 657"/>
              <a:gd name="T63" fmla="*/ 38 h 657"/>
              <a:gd name="T64" fmla="*/ 242 w 657"/>
              <a:gd name="T65" fmla="*/ 50 h 657"/>
              <a:gd name="T66" fmla="*/ 165 w 657"/>
              <a:gd name="T67" fmla="*/ 87 h 657"/>
              <a:gd name="T68" fmla="*/ 103 w 657"/>
              <a:gd name="T69" fmla="*/ 144 h 657"/>
              <a:gd name="T70" fmla="*/ 60 w 657"/>
              <a:gd name="T71" fmla="*/ 215 h 657"/>
              <a:gd name="T72" fmla="*/ 39 w 657"/>
              <a:gd name="T73" fmla="*/ 298 h 657"/>
              <a:gd name="T74" fmla="*/ 39 w 657"/>
              <a:gd name="T75" fmla="*/ 359 h 657"/>
              <a:gd name="T76" fmla="*/ 60 w 657"/>
              <a:gd name="T77" fmla="*/ 442 h 657"/>
              <a:gd name="T78" fmla="*/ 103 w 657"/>
              <a:gd name="T79" fmla="*/ 513 h 657"/>
              <a:gd name="T80" fmla="*/ 165 w 657"/>
              <a:gd name="T81" fmla="*/ 570 h 657"/>
              <a:gd name="T82" fmla="*/ 242 w 657"/>
              <a:gd name="T83" fmla="*/ 606 h 657"/>
              <a:gd name="T84" fmla="*/ 328 w 657"/>
              <a:gd name="T85" fmla="*/ 619 h 657"/>
              <a:gd name="T86" fmla="*/ 387 w 657"/>
              <a:gd name="T87" fmla="*/ 614 h 657"/>
              <a:gd name="T88" fmla="*/ 467 w 657"/>
              <a:gd name="T89" fmla="*/ 584 h 657"/>
              <a:gd name="T90" fmla="*/ 535 w 657"/>
              <a:gd name="T91" fmla="*/ 535 h 657"/>
              <a:gd name="T92" fmla="*/ 584 w 657"/>
              <a:gd name="T93" fmla="*/ 468 h 657"/>
              <a:gd name="T94" fmla="*/ 614 w 657"/>
              <a:gd name="T95" fmla="*/ 387 h 657"/>
              <a:gd name="T96" fmla="*/ 619 w 657"/>
              <a:gd name="T97" fmla="*/ 328 h 657"/>
              <a:gd name="T98" fmla="*/ 606 w 657"/>
              <a:gd name="T99" fmla="*/ 242 h 657"/>
              <a:gd name="T100" fmla="*/ 570 w 657"/>
              <a:gd name="T101" fmla="*/ 165 h 657"/>
              <a:gd name="T102" fmla="*/ 513 w 657"/>
              <a:gd name="T103" fmla="*/ 104 h 657"/>
              <a:gd name="T104" fmla="*/ 442 w 657"/>
              <a:gd name="T105" fmla="*/ 61 h 657"/>
              <a:gd name="T106" fmla="*/ 357 w 657"/>
              <a:gd name="T107" fmla="*/ 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7">
                <a:moveTo>
                  <a:pt x="328" y="657"/>
                </a:moveTo>
                <a:lnTo>
                  <a:pt x="328" y="657"/>
                </a:lnTo>
                <a:lnTo>
                  <a:pt x="312" y="657"/>
                </a:lnTo>
                <a:lnTo>
                  <a:pt x="294" y="656"/>
                </a:lnTo>
                <a:lnTo>
                  <a:pt x="278" y="653"/>
                </a:lnTo>
                <a:lnTo>
                  <a:pt x="262" y="650"/>
                </a:lnTo>
                <a:lnTo>
                  <a:pt x="246" y="647"/>
                </a:lnTo>
                <a:lnTo>
                  <a:pt x="231" y="642"/>
                </a:lnTo>
                <a:lnTo>
                  <a:pt x="200" y="631"/>
                </a:lnTo>
                <a:lnTo>
                  <a:pt x="172" y="618"/>
                </a:lnTo>
                <a:lnTo>
                  <a:pt x="145" y="600"/>
                </a:lnTo>
                <a:lnTo>
                  <a:pt x="120" y="582"/>
                </a:lnTo>
                <a:lnTo>
                  <a:pt x="95" y="560"/>
                </a:lnTo>
                <a:lnTo>
                  <a:pt x="74" y="537"/>
                </a:lnTo>
                <a:lnTo>
                  <a:pt x="55" y="512"/>
                </a:lnTo>
                <a:lnTo>
                  <a:pt x="39" y="485"/>
                </a:lnTo>
                <a:lnTo>
                  <a:pt x="26" y="457"/>
                </a:lnTo>
                <a:lnTo>
                  <a:pt x="15" y="426"/>
                </a:lnTo>
                <a:lnTo>
                  <a:pt x="9" y="411"/>
                </a:lnTo>
                <a:lnTo>
                  <a:pt x="7" y="395"/>
                </a:lnTo>
                <a:lnTo>
                  <a:pt x="3" y="379"/>
                </a:lnTo>
                <a:lnTo>
                  <a:pt x="1" y="361"/>
                </a:lnTo>
                <a:lnTo>
                  <a:pt x="0" y="345"/>
                </a:lnTo>
                <a:lnTo>
                  <a:pt x="0" y="328"/>
                </a:lnTo>
                <a:lnTo>
                  <a:pt x="0" y="328"/>
                </a:lnTo>
                <a:lnTo>
                  <a:pt x="0" y="312"/>
                </a:lnTo>
                <a:lnTo>
                  <a:pt x="1" y="294"/>
                </a:lnTo>
                <a:lnTo>
                  <a:pt x="3" y="278"/>
                </a:lnTo>
                <a:lnTo>
                  <a:pt x="7" y="262"/>
                </a:lnTo>
                <a:lnTo>
                  <a:pt x="9" y="246"/>
                </a:lnTo>
                <a:lnTo>
                  <a:pt x="15" y="231"/>
                </a:lnTo>
                <a:lnTo>
                  <a:pt x="26" y="200"/>
                </a:lnTo>
                <a:lnTo>
                  <a:pt x="39" y="172"/>
                </a:lnTo>
                <a:lnTo>
                  <a:pt x="55" y="145"/>
                </a:lnTo>
                <a:lnTo>
                  <a:pt x="74" y="120"/>
                </a:lnTo>
                <a:lnTo>
                  <a:pt x="95" y="95"/>
                </a:lnTo>
                <a:lnTo>
                  <a:pt x="120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6"/>
                </a:lnTo>
                <a:lnTo>
                  <a:pt x="231" y="15"/>
                </a:lnTo>
                <a:lnTo>
                  <a:pt x="246" y="9"/>
                </a:lnTo>
                <a:lnTo>
                  <a:pt x="262" y="7"/>
                </a:lnTo>
                <a:lnTo>
                  <a:pt x="278" y="4"/>
                </a:lnTo>
                <a:lnTo>
                  <a:pt x="294" y="1"/>
                </a:lnTo>
                <a:lnTo>
                  <a:pt x="312" y="0"/>
                </a:lnTo>
                <a:lnTo>
                  <a:pt x="328" y="0"/>
                </a:lnTo>
                <a:lnTo>
                  <a:pt x="328" y="0"/>
                </a:lnTo>
                <a:lnTo>
                  <a:pt x="345" y="0"/>
                </a:lnTo>
                <a:lnTo>
                  <a:pt x="361" y="1"/>
                </a:lnTo>
                <a:lnTo>
                  <a:pt x="379" y="4"/>
                </a:lnTo>
                <a:lnTo>
                  <a:pt x="395" y="7"/>
                </a:lnTo>
                <a:lnTo>
                  <a:pt x="410" y="9"/>
                </a:lnTo>
                <a:lnTo>
                  <a:pt x="426" y="15"/>
                </a:lnTo>
                <a:lnTo>
                  <a:pt x="455" y="26"/>
                </a:lnTo>
                <a:lnTo>
                  <a:pt x="485" y="39"/>
                </a:lnTo>
                <a:lnTo>
                  <a:pt x="512" y="56"/>
                </a:lnTo>
                <a:lnTo>
                  <a:pt x="537" y="75"/>
                </a:lnTo>
                <a:lnTo>
                  <a:pt x="560" y="95"/>
                </a:lnTo>
                <a:lnTo>
                  <a:pt x="582" y="120"/>
                </a:lnTo>
                <a:lnTo>
                  <a:pt x="600" y="145"/>
                </a:lnTo>
                <a:lnTo>
                  <a:pt x="617" y="172"/>
                </a:lnTo>
                <a:lnTo>
                  <a:pt x="631" y="200"/>
                </a:lnTo>
                <a:lnTo>
                  <a:pt x="642" y="231"/>
                </a:lnTo>
                <a:lnTo>
                  <a:pt x="646" y="246"/>
                </a:lnTo>
                <a:lnTo>
                  <a:pt x="650" y="262"/>
                </a:lnTo>
                <a:lnTo>
                  <a:pt x="653" y="278"/>
                </a:lnTo>
                <a:lnTo>
                  <a:pt x="655" y="294"/>
                </a:lnTo>
                <a:lnTo>
                  <a:pt x="657" y="312"/>
                </a:lnTo>
                <a:lnTo>
                  <a:pt x="657" y="328"/>
                </a:lnTo>
                <a:lnTo>
                  <a:pt x="657" y="328"/>
                </a:lnTo>
                <a:lnTo>
                  <a:pt x="657" y="345"/>
                </a:lnTo>
                <a:lnTo>
                  <a:pt x="655" y="361"/>
                </a:lnTo>
                <a:lnTo>
                  <a:pt x="653" y="379"/>
                </a:lnTo>
                <a:lnTo>
                  <a:pt x="650" y="395"/>
                </a:lnTo>
                <a:lnTo>
                  <a:pt x="646" y="411"/>
                </a:lnTo>
                <a:lnTo>
                  <a:pt x="642" y="426"/>
                </a:lnTo>
                <a:lnTo>
                  <a:pt x="631" y="457"/>
                </a:lnTo>
                <a:lnTo>
                  <a:pt x="617" y="485"/>
                </a:lnTo>
                <a:lnTo>
                  <a:pt x="600" y="512"/>
                </a:lnTo>
                <a:lnTo>
                  <a:pt x="582" y="537"/>
                </a:lnTo>
                <a:lnTo>
                  <a:pt x="560" y="560"/>
                </a:lnTo>
                <a:lnTo>
                  <a:pt x="537" y="582"/>
                </a:lnTo>
                <a:lnTo>
                  <a:pt x="512" y="600"/>
                </a:lnTo>
                <a:lnTo>
                  <a:pt x="485" y="618"/>
                </a:lnTo>
                <a:lnTo>
                  <a:pt x="455" y="631"/>
                </a:lnTo>
                <a:lnTo>
                  <a:pt x="426" y="642"/>
                </a:lnTo>
                <a:lnTo>
                  <a:pt x="410" y="647"/>
                </a:lnTo>
                <a:lnTo>
                  <a:pt x="395" y="650"/>
                </a:lnTo>
                <a:lnTo>
                  <a:pt x="379" y="653"/>
                </a:lnTo>
                <a:lnTo>
                  <a:pt x="361" y="656"/>
                </a:lnTo>
                <a:lnTo>
                  <a:pt x="345" y="657"/>
                </a:lnTo>
                <a:lnTo>
                  <a:pt x="328" y="657"/>
                </a:lnTo>
                <a:lnTo>
                  <a:pt x="328" y="657"/>
                </a:lnTo>
                <a:close/>
                <a:moveTo>
                  <a:pt x="328" y="38"/>
                </a:moveTo>
                <a:lnTo>
                  <a:pt x="328" y="38"/>
                </a:lnTo>
                <a:lnTo>
                  <a:pt x="298" y="39"/>
                </a:lnTo>
                <a:lnTo>
                  <a:pt x="270" y="43"/>
                </a:lnTo>
                <a:lnTo>
                  <a:pt x="242" y="50"/>
                </a:lnTo>
                <a:lnTo>
                  <a:pt x="215" y="61"/>
                </a:lnTo>
                <a:lnTo>
                  <a:pt x="189" y="73"/>
                </a:lnTo>
                <a:lnTo>
                  <a:pt x="165" y="87"/>
                </a:lnTo>
                <a:lnTo>
                  <a:pt x="142" y="104"/>
                </a:lnTo>
                <a:lnTo>
                  <a:pt x="122" y="122"/>
                </a:lnTo>
                <a:lnTo>
                  <a:pt x="103" y="144"/>
                </a:lnTo>
                <a:lnTo>
                  <a:pt x="87" y="165"/>
                </a:lnTo>
                <a:lnTo>
                  <a:pt x="73" y="189"/>
                </a:lnTo>
                <a:lnTo>
                  <a:pt x="60" y="215"/>
                </a:lnTo>
                <a:lnTo>
                  <a:pt x="50" y="242"/>
                </a:lnTo>
                <a:lnTo>
                  <a:pt x="43" y="270"/>
                </a:lnTo>
                <a:lnTo>
                  <a:pt x="39" y="298"/>
                </a:lnTo>
                <a:lnTo>
                  <a:pt x="38" y="328"/>
                </a:lnTo>
                <a:lnTo>
                  <a:pt x="38" y="328"/>
                </a:lnTo>
                <a:lnTo>
                  <a:pt x="39" y="359"/>
                </a:lnTo>
                <a:lnTo>
                  <a:pt x="43" y="387"/>
                </a:lnTo>
                <a:lnTo>
                  <a:pt x="50" y="415"/>
                </a:lnTo>
                <a:lnTo>
                  <a:pt x="60" y="442"/>
                </a:lnTo>
                <a:lnTo>
                  <a:pt x="73" y="468"/>
                </a:lnTo>
                <a:lnTo>
                  <a:pt x="87" y="492"/>
                </a:lnTo>
                <a:lnTo>
                  <a:pt x="103" y="513"/>
                </a:lnTo>
                <a:lnTo>
                  <a:pt x="122" y="535"/>
                </a:lnTo>
                <a:lnTo>
                  <a:pt x="142" y="553"/>
                </a:lnTo>
                <a:lnTo>
                  <a:pt x="165" y="570"/>
                </a:lnTo>
                <a:lnTo>
                  <a:pt x="189" y="584"/>
                </a:lnTo>
                <a:lnTo>
                  <a:pt x="215" y="596"/>
                </a:lnTo>
                <a:lnTo>
                  <a:pt x="242" y="606"/>
                </a:lnTo>
                <a:lnTo>
                  <a:pt x="270" y="614"/>
                </a:lnTo>
                <a:lnTo>
                  <a:pt x="298" y="618"/>
                </a:lnTo>
                <a:lnTo>
                  <a:pt x="328" y="619"/>
                </a:lnTo>
                <a:lnTo>
                  <a:pt x="328" y="619"/>
                </a:lnTo>
                <a:lnTo>
                  <a:pt x="357" y="618"/>
                </a:lnTo>
                <a:lnTo>
                  <a:pt x="387" y="614"/>
                </a:lnTo>
                <a:lnTo>
                  <a:pt x="415" y="606"/>
                </a:lnTo>
                <a:lnTo>
                  <a:pt x="442" y="596"/>
                </a:lnTo>
                <a:lnTo>
                  <a:pt x="467" y="584"/>
                </a:lnTo>
                <a:lnTo>
                  <a:pt x="490" y="570"/>
                </a:lnTo>
                <a:lnTo>
                  <a:pt x="513" y="553"/>
                </a:lnTo>
                <a:lnTo>
                  <a:pt x="535" y="535"/>
                </a:lnTo>
                <a:lnTo>
                  <a:pt x="553" y="513"/>
                </a:lnTo>
                <a:lnTo>
                  <a:pt x="570" y="492"/>
                </a:lnTo>
                <a:lnTo>
                  <a:pt x="584" y="468"/>
                </a:lnTo>
                <a:lnTo>
                  <a:pt x="596" y="442"/>
                </a:lnTo>
                <a:lnTo>
                  <a:pt x="606" y="415"/>
                </a:lnTo>
                <a:lnTo>
                  <a:pt x="614" y="387"/>
                </a:lnTo>
                <a:lnTo>
                  <a:pt x="618" y="359"/>
                </a:lnTo>
                <a:lnTo>
                  <a:pt x="619" y="328"/>
                </a:lnTo>
                <a:lnTo>
                  <a:pt x="619" y="328"/>
                </a:lnTo>
                <a:lnTo>
                  <a:pt x="618" y="298"/>
                </a:lnTo>
                <a:lnTo>
                  <a:pt x="614" y="270"/>
                </a:lnTo>
                <a:lnTo>
                  <a:pt x="606" y="242"/>
                </a:lnTo>
                <a:lnTo>
                  <a:pt x="596" y="215"/>
                </a:lnTo>
                <a:lnTo>
                  <a:pt x="584" y="189"/>
                </a:lnTo>
                <a:lnTo>
                  <a:pt x="570" y="165"/>
                </a:lnTo>
                <a:lnTo>
                  <a:pt x="553" y="144"/>
                </a:lnTo>
                <a:lnTo>
                  <a:pt x="535" y="122"/>
                </a:lnTo>
                <a:lnTo>
                  <a:pt x="513" y="104"/>
                </a:lnTo>
                <a:lnTo>
                  <a:pt x="490" y="87"/>
                </a:lnTo>
                <a:lnTo>
                  <a:pt x="467" y="73"/>
                </a:lnTo>
                <a:lnTo>
                  <a:pt x="442" y="61"/>
                </a:lnTo>
                <a:lnTo>
                  <a:pt x="415" y="50"/>
                </a:lnTo>
                <a:lnTo>
                  <a:pt x="387" y="43"/>
                </a:lnTo>
                <a:lnTo>
                  <a:pt x="357" y="39"/>
                </a:lnTo>
                <a:lnTo>
                  <a:pt x="328" y="38"/>
                </a:lnTo>
                <a:lnTo>
                  <a:pt x="328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 kern="12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7DA3375E-952E-344C-B0B6-68D284C3CA64}"/>
              </a:ext>
            </a:extLst>
          </p:cNvPr>
          <p:cNvSpPr txBox="1"/>
          <p:nvPr/>
        </p:nvSpPr>
        <p:spPr>
          <a:xfrm>
            <a:off x="8936316" y="10242326"/>
            <a:ext cx="4595544" cy="36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defTabSz="1828800" hangingPunct="1">
              <a:lnSpc>
                <a:spcPct val="85000"/>
              </a:lnSpc>
              <a:spcBef>
                <a:spcPts val="1200"/>
              </a:spcBef>
              <a:defRPr/>
            </a:pPr>
            <a:r>
              <a:rPr lang="tr-TR" sz="2800" b="1" kern="1200" dirty="0">
                <a:solidFill>
                  <a:schemeClr val="bg1"/>
                </a:solidFill>
                <a:latin typeface="Helvetica" panose="020B0604020202020204" pitchFamily="34" charset="0"/>
                <a:ea typeface="Chronicle Display Black" charset="0"/>
                <a:cs typeface="Helvetica" panose="020B0604020202020204" pitchFamily="34" charset="0"/>
              </a:rPr>
              <a:t>18 milyon alıcı firma bilgisi</a:t>
            </a:r>
          </a:p>
        </p:txBody>
      </p:sp>
      <p:sp>
        <p:nvSpPr>
          <p:cNvPr id="70" name="object 4">
            <a:extLst>
              <a:ext uri="{FF2B5EF4-FFF2-40B4-BE49-F238E27FC236}">
                <a16:creationId xmlns:a16="http://schemas.microsoft.com/office/drawing/2014/main" id="{EFBDFB7A-D961-E740-89A8-7A806F1B791F}"/>
              </a:ext>
            </a:extLst>
          </p:cNvPr>
          <p:cNvSpPr txBox="1"/>
          <p:nvPr/>
        </p:nvSpPr>
        <p:spPr>
          <a:xfrm>
            <a:off x="15021246" y="8711454"/>
            <a:ext cx="5882216" cy="732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defTabSz="1828800" hangingPunct="1">
              <a:lnSpc>
                <a:spcPct val="85000"/>
              </a:lnSpc>
              <a:spcBef>
                <a:spcPts val="1200"/>
              </a:spcBef>
              <a:defRPr/>
            </a:pPr>
            <a:r>
              <a:rPr lang="tr-TR" sz="2800" b="1" kern="1200" dirty="0">
                <a:solidFill>
                  <a:schemeClr val="bg1"/>
                </a:solidFill>
                <a:latin typeface="Open Sans"/>
                <a:ea typeface="Chronicle Display Black" charset="0"/>
                <a:cs typeface="Chronicle Display Black" charset="0"/>
              </a:rPr>
              <a:t>Yapay zeka temelli KİP Dijital Asistan ve Mevzuat Modülü</a:t>
            </a:r>
          </a:p>
        </p:txBody>
      </p:sp>
      <p:sp>
        <p:nvSpPr>
          <p:cNvPr id="72" name="Freeform 18">
            <a:extLst>
              <a:ext uri="{FF2B5EF4-FFF2-40B4-BE49-F238E27FC236}">
                <a16:creationId xmlns:a16="http://schemas.microsoft.com/office/drawing/2014/main" id="{E9779F72-D41E-F94D-95D1-40D2CEFAE0A2}"/>
              </a:ext>
            </a:extLst>
          </p:cNvPr>
          <p:cNvSpPr>
            <a:spLocks noEditPoints="1"/>
          </p:cNvSpPr>
          <p:nvPr/>
        </p:nvSpPr>
        <p:spPr bwMode="auto">
          <a:xfrm>
            <a:off x="13391980" y="8420369"/>
            <a:ext cx="1258770" cy="1258770"/>
          </a:xfrm>
          <a:custGeom>
            <a:avLst/>
            <a:gdLst>
              <a:gd name="T0" fmla="*/ 312 w 657"/>
              <a:gd name="T1" fmla="*/ 657 h 657"/>
              <a:gd name="T2" fmla="*/ 262 w 657"/>
              <a:gd name="T3" fmla="*/ 650 h 657"/>
              <a:gd name="T4" fmla="*/ 200 w 657"/>
              <a:gd name="T5" fmla="*/ 631 h 657"/>
              <a:gd name="T6" fmla="*/ 120 w 657"/>
              <a:gd name="T7" fmla="*/ 582 h 657"/>
              <a:gd name="T8" fmla="*/ 55 w 657"/>
              <a:gd name="T9" fmla="*/ 512 h 657"/>
              <a:gd name="T10" fmla="*/ 15 w 657"/>
              <a:gd name="T11" fmla="*/ 426 h 657"/>
              <a:gd name="T12" fmla="*/ 3 w 657"/>
              <a:gd name="T13" fmla="*/ 379 h 657"/>
              <a:gd name="T14" fmla="*/ 0 w 657"/>
              <a:gd name="T15" fmla="*/ 328 h 657"/>
              <a:gd name="T16" fmla="*/ 1 w 657"/>
              <a:gd name="T17" fmla="*/ 294 h 657"/>
              <a:gd name="T18" fmla="*/ 9 w 657"/>
              <a:gd name="T19" fmla="*/ 246 h 657"/>
              <a:gd name="T20" fmla="*/ 39 w 657"/>
              <a:gd name="T21" fmla="*/ 172 h 657"/>
              <a:gd name="T22" fmla="*/ 95 w 657"/>
              <a:gd name="T23" fmla="*/ 95 h 657"/>
              <a:gd name="T24" fmla="*/ 172 w 657"/>
              <a:gd name="T25" fmla="*/ 39 h 657"/>
              <a:gd name="T26" fmla="*/ 246 w 657"/>
              <a:gd name="T27" fmla="*/ 9 h 657"/>
              <a:gd name="T28" fmla="*/ 294 w 657"/>
              <a:gd name="T29" fmla="*/ 1 h 657"/>
              <a:gd name="T30" fmla="*/ 328 w 657"/>
              <a:gd name="T31" fmla="*/ 0 h 657"/>
              <a:gd name="T32" fmla="*/ 379 w 657"/>
              <a:gd name="T33" fmla="*/ 4 h 657"/>
              <a:gd name="T34" fmla="*/ 426 w 657"/>
              <a:gd name="T35" fmla="*/ 15 h 657"/>
              <a:gd name="T36" fmla="*/ 512 w 657"/>
              <a:gd name="T37" fmla="*/ 56 h 657"/>
              <a:gd name="T38" fmla="*/ 582 w 657"/>
              <a:gd name="T39" fmla="*/ 120 h 657"/>
              <a:gd name="T40" fmla="*/ 631 w 657"/>
              <a:gd name="T41" fmla="*/ 200 h 657"/>
              <a:gd name="T42" fmla="*/ 650 w 657"/>
              <a:gd name="T43" fmla="*/ 262 h 657"/>
              <a:gd name="T44" fmla="*/ 657 w 657"/>
              <a:gd name="T45" fmla="*/ 312 h 657"/>
              <a:gd name="T46" fmla="*/ 657 w 657"/>
              <a:gd name="T47" fmla="*/ 345 h 657"/>
              <a:gd name="T48" fmla="*/ 650 w 657"/>
              <a:gd name="T49" fmla="*/ 395 h 657"/>
              <a:gd name="T50" fmla="*/ 631 w 657"/>
              <a:gd name="T51" fmla="*/ 457 h 657"/>
              <a:gd name="T52" fmla="*/ 582 w 657"/>
              <a:gd name="T53" fmla="*/ 537 h 657"/>
              <a:gd name="T54" fmla="*/ 512 w 657"/>
              <a:gd name="T55" fmla="*/ 600 h 657"/>
              <a:gd name="T56" fmla="*/ 426 w 657"/>
              <a:gd name="T57" fmla="*/ 642 h 657"/>
              <a:gd name="T58" fmla="*/ 379 w 657"/>
              <a:gd name="T59" fmla="*/ 653 h 657"/>
              <a:gd name="T60" fmla="*/ 328 w 657"/>
              <a:gd name="T61" fmla="*/ 657 h 657"/>
              <a:gd name="T62" fmla="*/ 328 w 657"/>
              <a:gd name="T63" fmla="*/ 38 h 657"/>
              <a:gd name="T64" fmla="*/ 242 w 657"/>
              <a:gd name="T65" fmla="*/ 50 h 657"/>
              <a:gd name="T66" fmla="*/ 165 w 657"/>
              <a:gd name="T67" fmla="*/ 87 h 657"/>
              <a:gd name="T68" fmla="*/ 103 w 657"/>
              <a:gd name="T69" fmla="*/ 144 h 657"/>
              <a:gd name="T70" fmla="*/ 60 w 657"/>
              <a:gd name="T71" fmla="*/ 215 h 657"/>
              <a:gd name="T72" fmla="*/ 39 w 657"/>
              <a:gd name="T73" fmla="*/ 298 h 657"/>
              <a:gd name="T74" fmla="*/ 39 w 657"/>
              <a:gd name="T75" fmla="*/ 359 h 657"/>
              <a:gd name="T76" fmla="*/ 60 w 657"/>
              <a:gd name="T77" fmla="*/ 442 h 657"/>
              <a:gd name="T78" fmla="*/ 103 w 657"/>
              <a:gd name="T79" fmla="*/ 513 h 657"/>
              <a:gd name="T80" fmla="*/ 165 w 657"/>
              <a:gd name="T81" fmla="*/ 570 h 657"/>
              <a:gd name="T82" fmla="*/ 242 w 657"/>
              <a:gd name="T83" fmla="*/ 606 h 657"/>
              <a:gd name="T84" fmla="*/ 328 w 657"/>
              <a:gd name="T85" fmla="*/ 619 h 657"/>
              <a:gd name="T86" fmla="*/ 387 w 657"/>
              <a:gd name="T87" fmla="*/ 614 h 657"/>
              <a:gd name="T88" fmla="*/ 467 w 657"/>
              <a:gd name="T89" fmla="*/ 584 h 657"/>
              <a:gd name="T90" fmla="*/ 535 w 657"/>
              <a:gd name="T91" fmla="*/ 535 h 657"/>
              <a:gd name="T92" fmla="*/ 584 w 657"/>
              <a:gd name="T93" fmla="*/ 468 h 657"/>
              <a:gd name="T94" fmla="*/ 614 w 657"/>
              <a:gd name="T95" fmla="*/ 387 h 657"/>
              <a:gd name="T96" fmla="*/ 619 w 657"/>
              <a:gd name="T97" fmla="*/ 328 h 657"/>
              <a:gd name="T98" fmla="*/ 606 w 657"/>
              <a:gd name="T99" fmla="*/ 242 h 657"/>
              <a:gd name="T100" fmla="*/ 570 w 657"/>
              <a:gd name="T101" fmla="*/ 165 h 657"/>
              <a:gd name="T102" fmla="*/ 513 w 657"/>
              <a:gd name="T103" fmla="*/ 104 h 657"/>
              <a:gd name="T104" fmla="*/ 442 w 657"/>
              <a:gd name="T105" fmla="*/ 61 h 657"/>
              <a:gd name="T106" fmla="*/ 357 w 657"/>
              <a:gd name="T107" fmla="*/ 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7">
                <a:moveTo>
                  <a:pt x="328" y="657"/>
                </a:moveTo>
                <a:lnTo>
                  <a:pt x="328" y="657"/>
                </a:lnTo>
                <a:lnTo>
                  <a:pt x="312" y="657"/>
                </a:lnTo>
                <a:lnTo>
                  <a:pt x="294" y="656"/>
                </a:lnTo>
                <a:lnTo>
                  <a:pt x="278" y="653"/>
                </a:lnTo>
                <a:lnTo>
                  <a:pt x="262" y="650"/>
                </a:lnTo>
                <a:lnTo>
                  <a:pt x="246" y="647"/>
                </a:lnTo>
                <a:lnTo>
                  <a:pt x="231" y="642"/>
                </a:lnTo>
                <a:lnTo>
                  <a:pt x="200" y="631"/>
                </a:lnTo>
                <a:lnTo>
                  <a:pt x="172" y="618"/>
                </a:lnTo>
                <a:lnTo>
                  <a:pt x="145" y="600"/>
                </a:lnTo>
                <a:lnTo>
                  <a:pt x="120" y="582"/>
                </a:lnTo>
                <a:lnTo>
                  <a:pt x="95" y="560"/>
                </a:lnTo>
                <a:lnTo>
                  <a:pt x="74" y="537"/>
                </a:lnTo>
                <a:lnTo>
                  <a:pt x="55" y="512"/>
                </a:lnTo>
                <a:lnTo>
                  <a:pt x="39" y="485"/>
                </a:lnTo>
                <a:lnTo>
                  <a:pt x="26" y="457"/>
                </a:lnTo>
                <a:lnTo>
                  <a:pt x="15" y="426"/>
                </a:lnTo>
                <a:lnTo>
                  <a:pt x="9" y="411"/>
                </a:lnTo>
                <a:lnTo>
                  <a:pt x="7" y="395"/>
                </a:lnTo>
                <a:lnTo>
                  <a:pt x="3" y="379"/>
                </a:lnTo>
                <a:lnTo>
                  <a:pt x="1" y="361"/>
                </a:lnTo>
                <a:lnTo>
                  <a:pt x="0" y="345"/>
                </a:lnTo>
                <a:lnTo>
                  <a:pt x="0" y="328"/>
                </a:lnTo>
                <a:lnTo>
                  <a:pt x="0" y="328"/>
                </a:lnTo>
                <a:lnTo>
                  <a:pt x="0" y="312"/>
                </a:lnTo>
                <a:lnTo>
                  <a:pt x="1" y="294"/>
                </a:lnTo>
                <a:lnTo>
                  <a:pt x="3" y="278"/>
                </a:lnTo>
                <a:lnTo>
                  <a:pt x="7" y="262"/>
                </a:lnTo>
                <a:lnTo>
                  <a:pt x="9" y="246"/>
                </a:lnTo>
                <a:lnTo>
                  <a:pt x="15" y="231"/>
                </a:lnTo>
                <a:lnTo>
                  <a:pt x="26" y="200"/>
                </a:lnTo>
                <a:lnTo>
                  <a:pt x="39" y="172"/>
                </a:lnTo>
                <a:lnTo>
                  <a:pt x="55" y="145"/>
                </a:lnTo>
                <a:lnTo>
                  <a:pt x="74" y="120"/>
                </a:lnTo>
                <a:lnTo>
                  <a:pt x="95" y="95"/>
                </a:lnTo>
                <a:lnTo>
                  <a:pt x="120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6"/>
                </a:lnTo>
                <a:lnTo>
                  <a:pt x="231" y="15"/>
                </a:lnTo>
                <a:lnTo>
                  <a:pt x="246" y="9"/>
                </a:lnTo>
                <a:lnTo>
                  <a:pt x="262" y="7"/>
                </a:lnTo>
                <a:lnTo>
                  <a:pt x="278" y="4"/>
                </a:lnTo>
                <a:lnTo>
                  <a:pt x="294" y="1"/>
                </a:lnTo>
                <a:lnTo>
                  <a:pt x="312" y="0"/>
                </a:lnTo>
                <a:lnTo>
                  <a:pt x="328" y="0"/>
                </a:lnTo>
                <a:lnTo>
                  <a:pt x="328" y="0"/>
                </a:lnTo>
                <a:lnTo>
                  <a:pt x="345" y="0"/>
                </a:lnTo>
                <a:lnTo>
                  <a:pt x="361" y="1"/>
                </a:lnTo>
                <a:lnTo>
                  <a:pt x="379" y="4"/>
                </a:lnTo>
                <a:lnTo>
                  <a:pt x="395" y="7"/>
                </a:lnTo>
                <a:lnTo>
                  <a:pt x="410" y="9"/>
                </a:lnTo>
                <a:lnTo>
                  <a:pt x="426" y="15"/>
                </a:lnTo>
                <a:lnTo>
                  <a:pt x="455" y="26"/>
                </a:lnTo>
                <a:lnTo>
                  <a:pt x="485" y="39"/>
                </a:lnTo>
                <a:lnTo>
                  <a:pt x="512" y="56"/>
                </a:lnTo>
                <a:lnTo>
                  <a:pt x="537" y="75"/>
                </a:lnTo>
                <a:lnTo>
                  <a:pt x="560" y="95"/>
                </a:lnTo>
                <a:lnTo>
                  <a:pt x="582" y="120"/>
                </a:lnTo>
                <a:lnTo>
                  <a:pt x="600" y="145"/>
                </a:lnTo>
                <a:lnTo>
                  <a:pt x="617" y="172"/>
                </a:lnTo>
                <a:lnTo>
                  <a:pt x="631" y="200"/>
                </a:lnTo>
                <a:lnTo>
                  <a:pt x="642" y="231"/>
                </a:lnTo>
                <a:lnTo>
                  <a:pt x="646" y="246"/>
                </a:lnTo>
                <a:lnTo>
                  <a:pt x="650" y="262"/>
                </a:lnTo>
                <a:lnTo>
                  <a:pt x="653" y="278"/>
                </a:lnTo>
                <a:lnTo>
                  <a:pt x="655" y="294"/>
                </a:lnTo>
                <a:lnTo>
                  <a:pt x="657" y="312"/>
                </a:lnTo>
                <a:lnTo>
                  <a:pt x="657" y="328"/>
                </a:lnTo>
                <a:lnTo>
                  <a:pt x="657" y="328"/>
                </a:lnTo>
                <a:lnTo>
                  <a:pt x="657" y="345"/>
                </a:lnTo>
                <a:lnTo>
                  <a:pt x="655" y="361"/>
                </a:lnTo>
                <a:lnTo>
                  <a:pt x="653" y="379"/>
                </a:lnTo>
                <a:lnTo>
                  <a:pt x="650" y="395"/>
                </a:lnTo>
                <a:lnTo>
                  <a:pt x="646" y="411"/>
                </a:lnTo>
                <a:lnTo>
                  <a:pt x="642" y="426"/>
                </a:lnTo>
                <a:lnTo>
                  <a:pt x="631" y="457"/>
                </a:lnTo>
                <a:lnTo>
                  <a:pt x="617" y="485"/>
                </a:lnTo>
                <a:lnTo>
                  <a:pt x="600" y="512"/>
                </a:lnTo>
                <a:lnTo>
                  <a:pt x="582" y="537"/>
                </a:lnTo>
                <a:lnTo>
                  <a:pt x="560" y="560"/>
                </a:lnTo>
                <a:lnTo>
                  <a:pt x="537" y="582"/>
                </a:lnTo>
                <a:lnTo>
                  <a:pt x="512" y="600"/>
                </a:lnTo>
                <a:lnTo>
                  <a:pt x="485" y="618"/>
                </a:lnTo>
                <a:lnTo>
                  <a:pt x="455" y="631"/>
                </a:lnTo>
                <a:lnTo>
                  <a:pt x="426" y="642"/>
                </a:lnTo>
                <a:lnTo>
                  <a:pt x="410" y="647"/>
                </a:lnTo>
                <a:lnTo>
                  <a:pt x="395" y="650"/>
                </a:lnTo>
                <a:lnTo>
                  <a:pt x="379" y="653"/>
                </a:lnTo>
                <a:lnTo>
                  <a:pt x="361" y="656"/>
                </a:lnTo>
                <a:lnTo>
                  <a:pt x="345" y="657"/>
                </a:lnTo>
                <a:lnTo>
                  <a:pt x="328" y="657"/>
                </a:lnTo>
                <a:lnTo>
                  <a:pt x="328" y="657"/>
                </a:lnTo>
                <a:close/>
                <a:moveTo>
                  <a:pt x="328" y="38"/>
                </a:moveTo>
                <a:lnTo>
                  <a:pt x="328" y="38"/>
                </a:lnTo>
                <a:lnTo>
                  <a:pt x="298" y="39"/>
                </a:lnTo>
                <a:lnTo>
                  <a:pt x="270" y="43"/>
                </a:lnTo>
                <a:lnTo>
                  <a:pt x="242" y="50"/>
                </a:lnTo>
                <a:lnTo>
                  <a:pt x="215" y="61"/>
                </a:lnTo>
                <a:lnTo>
                  <a:pt x="189" y="73"/>
                </a:lnTo>
                <a:lnTo>
                  <a:pt x="165" y="87"/>
                </a:lnTo>
                <a:lnTo>
                  <a:pt x="142" y="104"/>
                </a:lnTo>
                <a:lnTo>
                  <a:pt x="122" y="122"/>
                </a:lnTo>
                <a:lnTo>
                  <a:pt x="103" y="144"/>
                </a:lnTo>
                <a:lnTo>
                  <a:pt x="87" y="165"/>
                </a:lnTo>
                <a:lnTo>
                  <a:pt x="73" y="189"/>
                </a:lnTo>
                <a:lnTo>
                  <a:pt x="60" y="215"/>
                </a:lnTo>
                <a:lnTo>
                  <a:pt x="50" y="242"/>
                </a:lnTo>
                <a:lnTo>
                  <a:pt x="43" y="270"/>
                </a:lnTo>
                <a:lnTo>
                  <a:pt x="39" y="298"/>
                </a:lnTo>
                <a:lnTo>
                  <a:pt x="38" y="328"/>
                </a:lnTo>
                <a:lnTo>
                  <a:pt x="38" y="328"/>
                </a:lnTo>
                <a:lnTo>
                  <a:pt x="39" y="359"/>
                </a:lnTo>
                <a:lnTo>
                  <a:pt x="43" y="387"/>
                </a:lnTo>
                <a:lnTo>
                  <a:pt x="50" y="415"/>
                </a:lnTo>
                <a:lnTo>
                  <a:pt x="60" y="442"/>
                </a:lnTo>
                <a:lnTo>
                  <a:pt x="73" y="468"/>
                </a:lnTo>
                <a:lnTo>
                  <a:pt x="87" y="492"/>
                </a:lnTo>
                <a:lnTo>
                  <a:pt x="103" y="513"/>
                </a:lnTo>
                <a:lnTo>
                  <a:pt x="122" y="535"/>
                </a:lnTo>
                <a:lnTo>
                  <a:pt x="142" y="553"/>
                </a:lnTo>
                <a:lnTo>
                  <a:pt x="165" y="570"/>
                </a:lnTo>
                <a:lnTo>
                  <a:pt x="189" y="584"/>
                </a:lnTo>
                <a:lnTo>
                  <a:pt x="215" y="596"/>
                </a:lnTo>
                <a:lnTo>
                  <a:pt x="242" y="606"/>
                </a:lnTo>
                <a:lnTo>
                  <a:pt x="270" y="614"/>
                </a:lnTo>
                <a:lnTo>
                  <a:pt x="298" y="618"/>
                </a:lnTo>
                <a:lnTo>
                  <a:pt x="328" y="619"/>
                </a:lnTo>
                <a:lnTo>
                  <a:pt x="328" y="619"/>
                </a:lnTo>
                <a:lnTo>
                  <a:pt x="357" y="618"/>
                </a:lnTo>
                <a:lnTo>
                  <a:pt x="387" y="614"/>
                </a:lnTo>
                <a:lnTo>
                  <a:pt x="415" y="606"/>
                </a:lnTo>
                <a:lnTo>
                  <a:pt x="442" y="596"/>
                </a:lnTo>
                <a:lnTo>
                  <a:pt x="467" y="584"/>
                </a:lnTo>
                <a:lnTo>
                  <a:pt x="490" y="570"/>
                </a:lnTo>
                <a:lnTo>
                  <a:pt x="513" y="553"/>
                </a:lnTo>
                <a:lnTo>
                  <a:pt x="535" y="535"/>
                </a:lnTo>
                <a:lnTo>
                  <a:pt x="553" y="513"/>
                </a:lnTo>
                <a:lnTo>
                  <a:pt x="570" y="492"/>
                </a:lnTo>
                <a:lnTo>
                  <a:pt x="584" y="468"/>
                </a:lnTo>
                <a:lnTo>
                  <a:pt x="596" y="442"/>
                </a:lnTo>
                <a:lnTo>
                  <a:pt x="606" y="415"/>
                </a:lnTo>
                <a:lnTo>
                  <a:pt x="614" y="387"/>
                </a:lnTo>
                <a:lnTo>
                  <a:pt x="618" y="359"/>
                </a:lnTo>
                <a:lnTo>
                  <a:pt x="619" y="328"/>
                </a:lnTo>
                <a:lnTo>
                  <a:pt x="619" y="328"/>
                </a:lnTo>
                <a:lnTo>
                  <a:pt x="618" y="298"/>
                </a:lnTo>
                <a:lnTo>
                  <a:pt x="614" y="270"/>
                </a:lnTo>
                <a:lnTo>
                  <a:pt x="606" y="242"/>
                </a:lnTo>
                <a:lnTo>
                  <a:pt x="596" y="215"/>
                </a:lnTo>
                <a:lnTo>
                  <a:pt x="584" y="189"/>
                </a:lnTo>
                <a:lnTo>
                  <a:pt x="570" y="165"/>
                </a:lnTo>
                <a:lnTo>
                  <a:pt x="553" y="144"/>
                </a:lnTo>
                <a:lnTo>
                  <a:pt x="535" y="122"/>
                </a:lnTo>
                <a:lnTo>
                  <a:pt x="513" y="104"/>
                </a:lnTo>
                <a:lnTo>
                  <a:pt x="490" y="87"/>
                </a:lnTo>
                <a:lnTo>
                  <a:pt x="467" y="73"/>
                </a:lnTo>
                <a:lnTo>
                  <a:pt x="442" y="61"/>
                </a:lnTo>
                <a:lnTo>
                  <a:pt x="415" y="50"/>
                </a:lnTo>
                <a:lnTo>
                  <a:pt x="387" y="43"/>
                </a:lnTo>
                <a:lnTo>
                  <a:pt x="357" y="39"/>
                </a:lnTo>
                <a:lnTo>
                  <a:pt x="328" y="38"/>
                </a:lnTo>
                <a:lnTo>
                  <a:pt x="328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 kern="12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73" name="Yuvarlatılmış Dikdörtgen 2">
            <a:extLst>
              <a:ext uri="{FF2B5EF4-FFF2-40B4-BE49-F238E27FC236}">
                <a16:creationId xmlns:a16="http://schemas.microsoft.com/office/drawing/2014/main" id="{95915B2A-C1EB-6B45-B5E6-B8C4F7E99BFF}"/>
              </a:ext>
            </a:extLst>
          </p:cNvPr>
          <p:cNvSpPr/>
          <p:nvPr/>
        </p:nvSpPr>
        <p:spPr>
          <a:xfrm>
            <a:off x="8178016" y="6053655"/>
            <a:ext cx="5151271" cy="268199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kern="1200" dirty="0">
                <a:solidFill>
                  <a:schemeClr val="tx1">
                    <a:lumMod val="95000"/>
                  </a:schemeClr>
                </a:solidFill>
                <a:latin typeface="Calibri"/>
                <a:cs typeface="Arial" panose="020B0604020202020204" pitchFamily="34" charset="0"/>
              </a:rPr>
              <a:t>28 Ağustos 2020 </a:t>
            </a:r>
            <a:r>
              <a:rPr lang="tr-TR" sz="3200" b="1" kern="1200" dirty="0">
                <a:solidFill>
                  <a:schemeClr val="tx1">
                    <a:lumMod val="95000"/>
                  </a:schemeClr>
                </a:solidFill>
                <a:latin typeface="Calibri"/>
              </a:rPr>
              <a:t>tarihinden</a:t>
            </a:r>
            <a:r>
              <a:rPr lang="tr-TR" sz="3200" b="1" kern="1200" dirty="0">
                <a:solidFill>
                  <a:schemeClr val="tx1">
                    <a:lumMod val="95000"/>
                  </a:schemeClr>
                </a:solidFill>
                <a:latin typeface="Calibri"/>
                <a:cs typeface="Arial" panose="020B0604020202020204" pitchFamily="34" charset="0"/>
              </a:rPr>
              <a:t> bugüne </a:t>
            </a:r>
            <a:r>
              <a:rPr lang="tr-TR" sz="3200" b="1" kern="12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1.500.000’un </a:t>
            </a:r>
            <a:r>
              <a:rPr lang="tr-TR" sz="3200" b="1" kern="12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üstünde</a:t>
            </a:r>
            <a:r>
              <a:rPr lang="tr-TR" sz="3200" b="1" kern="1200" dirty="0">
                <a:solidFill>
                  <a:schemeClr val="tx1">
                    <a:lumMod val="95000"/>
                  </a:schemeClr>
                </a:solidFill>
                <a:latin typeface="Calibri"/>
                <a:cs typeface="Arial" panose="020B0604020202020204" pitchFamily="34" charset="0"/>
              </a:rPr>
              <a:t> görüntülenmiştir. </a:t>
            </a:r>
            <a:r>
              <a:rPr lang="tr-TR" sz="3200" b="1" kern="1200">
                <a:solidFill>
                  <a:schemeClr val="tx1">
                    <a:lumMod val="95000"/>
                  </a:schemeClr>
                </a:solidFill>
                <a:latin typeface="Calibri"/>
                <a:cs typeface="Arial" panose="020B0604020202020204" pitchFamily="34" charset="0"/>
              </a:rPr>
              <a:t>(28.01.2025)</a:t>
            </a:r>
            <a:endParaRPr lang="tr-TR" sz="3200" b="1" kern="1200" dirty="0">
              <a:solidFill>
                <a:schemeClr val="tx1">
                  <a:lumMod val="95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4" name="Freeform 183">
            <a:extLst>
              <a:ext uri="{FF2B5EF4-FFF2-40B4-BE49-F238E27FC236}">
                <a16:creationId xmlns:a16="http://schemas.microsoft.com/office/drawing/2014/main" id="{EA32280C-EAE9-F14D-9B9C-89CBE97B79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32539" y="3977590"/>
            <a:ext cx="1008000" cy="1008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52 w 512"/>
              <a:gd name="T11" fmla="*/ 374 h 512"/>
              <a:gd name="T12" fmla="*/ 347 w 512"/>
              <a:gd name="T13" fmla="*/ 382 h 512"/>
              <a:gd name="T14" fmla="*/ 341 w 512"/>
              <a:gd name="T15" fmla="*/ 384 h 512"/>
              <a:gd name="T16" fmla="*/ 337 w 512"/>
              <a:gd name="T17" fmla="*/ 383 h 512"/>
              <a:gd name="T18" fmla="*/ 252 w 512"/>
              <a:gd name="T19" fmla="*/ 348 h 512"/>
              <a:gd name="T20" fmla="*/ 222 w 512"/>
              <a:gd name="T21" fmla="*/ 390 h 512"/>
              <a:gd name="T22" fmla="*/ 222 w 512"/>
              <a:gd name="T23" fmla="*/ 390 h 512"/>
              <a:gd name="T24" fmla="*/ 213 w 512"/>
              <a:gd name="T25" fmla="*/ 394 h 512"/>
              <a:gd name="T26" fmla="*/ 212 w 512"/>
              <a:gd name="T27" fmla="*/ 394 h 512"/>
              <a:gd name="T28" fmla="*/ 203 w 512"/>
              <a:gd name="T29" fmla="*/ 387 h 512"/>
              <a:gd name="T30" fmla="*/ 184 w 512"/>
              <a:gd name="T31" fmla="*/ 320 h 512"/>
              <a:gd name="T32" fmla="*/ 102 w 512"/>
              <a:gd name="T33" fmla="*/ 287 h 512"/>
              <a:gd name="T34" fmla="*/ 96 w 512"/>
              <a:gd name="T35" fmla="*/ 278 h 512"/>
              <a:gd name="T36" fmla="*/ 101 w 512"/>
              <a:gd name="T37" fmla="*/ 268 h 512"/>
              <a:gd name="T38" fmla="*/ 357 w 512"/>
              <a:gd name="T39" fmla="*/ 118 h 512"/>
              <a:gd name="T40" fmla="*/ 368 w 512"/>
              <a:gd name="T41" fmla="*/ 119 h 512"/>
              <a:gd name="T42" fmla="*/ 373 w 512"/>
              <a:gd name="T43" fmla="*/ 129 h 512"/>
              <a:gd name="T44" fmla="*/ 352 w 512"/>
              <a:gd name="T45" fmla="*/ 374 h 512"/>
              <a:gd name="T46" fmla="*/ 304 w 512"/>
              <a:gd name="T47" fmla="*/ 174 h 512"/>
              <a:gd name="T48" fmla="*/ 187 w 512"/>
              <a:gd name="T49" fmla="*/ 298 h 512"/>
              <a:gd name="T50" fmla="*/ 130 w 512"/>
              <a:gd name="T51" fmla="*/ 275 h 512"/>
              <a:gd name="T52" fmla="*/ 304 w 512"/>
              <a:gd name="T53" fmla="*/ 174 h 512"/>
              <a:gd name="T54" fmla="*/ 294 w 512"/>
              <a:gd name="T55" fmla="*/ 216 h 512"/>
              <a:gd name="T56" fmla="*/ 225 w 512"/>
              <a:gd name="T57" fmla="*/ 325 h 512"/>
              <a:gd name="T58" fmla="*/ 224 w 512"/>
              <a:gd name="T59" fmla="*/ 326 h 512"/>
              <a:gd name="T60" fmla="*/ 215 w 512"/>
              <a:gd name="T61" fmla="*/ 351 h 512"/>
              <a:gd name="T62" fmla="*/ 204 w 512"/>
              <a:gd name="T63" fmla="*/ 312 h 512"/>
              <a:gd name="T64" fmla="*/ 294 w 512"/>
              <a:gd name="T65" fmla="*/ 216 h 512"/>
              <a:gd name="T66" fmla="*/ 251 w 512"/>
              <a:gd name="T67" fmla="*/ 325 h 512"/>
              <a:gd name="T68" fmla="*/ 348 w 512"/>
              <a:gd name="T69" fmla="*/ 170 h 512"/>
              <a:gd name="T70" fmla="*/ 332 w 512"/>
              <a:gd name="T71" fmla="*/ 358 h 512"/>
              <a:gd name="T72" fmla="*/ 251 w 512"/>
              <a:gd name="T73" fmla="*/ 32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52" y="374"/>
                </a:moveTo>
                <a:cubicBezTo>
                  <a:pt x="351" y="377"/>
                  <a:pt x="349" y="380"/>
                  <a:pt x="347" y="382"/>
                </a:cubicBezTo>
                <a:cubicBezTo>
                  <a:pt x="345" y="383"/>
                  <a:pt x="343" y="384"/>
                  <a:pt x="341" y="384"/>
                </a:cubicBezTo>
                <a:cubicBezTo>
                  <a:pt x="340" y="384"/>
                  <a:pt x="338" y="383"/>
                  <a:pt x="337" y="383"/>
                </a:cubicBezTo>
                <a:cubicBezTo>
                  <a:pt x="252" y="348"/>
                  <a:pt x="252" y="348"/>
                  <a:pt x="252" y="348"/>
                </a:cubicBezTo>
                <a:cubicBezTo>
                  <a:pt x="222" y="390"/>
                  <a:pt x="222" y="390"/>
                  <a:pt x="222" y="390"/>
                </a:cubicBezTo>
                <a:cubicBezTo>
                  <a:pt x="222" y="390"/>
                  <a:pt x="222" y="390"/>
                  <a:pt x="222" y="390"/>
                </a:cubicBezTo>
                <a:cubicBezTo>
                  <a:pt x="220" y="393"/>
                  <a:pt x="216" y="394"/>
                  <a:pt x="213" y="394"/>
                </a:cubicBezTo>
                <a:cubicBezTo>
                  <a:pt x="213" y="394"/>
                  <a:pt x="213" y="394"/>
                  <a:pt x="212" y="394"/>
                </a:cubicBezTo>
                <a:cubicBezTo>
                  <a:pt x="208" y="394"/>
                  <a:pt x="204" y="391"/>
                  <a:pt x="203" y="387"/>
                </a:cubicBezTo>
                <a:cubicBezTo>
                  <a:pt x="184" y="320"/>
                  <a:pt x="184" y="320"/>
                  <a:pt x="184" y="320"/>
                </a:cubicBezTo>
                <a:cubicBezTo>
                  <a:pt x="102" y="287"/>
                  <a:pt x="102" y="287"/>
                  <a:pt x="102" y="287"/>
                </a:cubicBezTo>
                <a:cubicBezTo>
                  <a:pt x="99" y="285"/>
                  <a:pt x="96" y="282"/>
                  <a:pt x="96" y="278"/>
                </a:cubicBezTo>
                <a:cubicBezTo>
                  <a:pt x="95" y="274"/>
                  <a:pt x="97" y="270"/>
                  <a:pt x="101" y="268"/>
                </a:cubicBezTo>
                <a:cubicBezTo>
                  <a:pt x="357" y="118"/>
                  <a:pt x="357" y="118"/>
                  <a:pt x="357" y="118"/>
                </a:cubicBezTo>
                <a:cubicBezTo>
                  <a:pt x="360" y="116"/>
                  <a:pt x="365" y="117"/>
                  <a:pt x="368" y="119"/>
                </a:cubicBezTo>
                <a:cubicBezTo>
                  <a:pt x="371" y="121"/>
                  <a:pt x="373" y="125"/>
                  <a:pt x="373" y="129"/>
                </a:cubicBezTo>
                <a:lnTo>
                  <a:pt x="352" y="374"/>
                </a:lnTo>
                <a:close/>
                <a:moveTo>
                  <a:pt x="304" y="174"/>
                </a:moveTo>
                <a:cubicBezTo>
                  <a:pt x="187" y="298"/>
                  <a:pt x="187" y="298"/>
                  <a:pt x="187" y="298"/>
                </a:cubicBezTo>
                <a:cubicBezTo>
                  <a:pt x="130" y="275"/>
                  <a:pt x="130" y="275"/>
                  <a:pt x="130" y="275"/>
                </a:cubicBezTo>
                <a:lnTo>
                  <a:pt x="304" y="174"/>
                </a:lnTo>
                <a:close/>
                <a:moveTo>
                  <a:pt x="294" y="216"/>
                </a:moveTo>
                <a:cubicBezTo>
                  <a:pt x="225" y="325"/>
                  <a:pt x="225" y="325"/>
                  <a:pt x="225" y="325"/>
                </a:cubicBezTo>
                <a:cubicBezTo>
                  <a:pt x="225" y="325"/>
                  <a:pt x="225" y="326"/>
                  <a:pt x="224" y="326"/>
                </a:cubicBezTo>
                <a:cubicBezTo>
                  <a:pt x="215" y="351"/>
                  <a:pt x="215" y="351"/>
                  <a:pt x="215" y="351"/>
                </a:cubicBezTo>
                <a:cubicBezTo>
                  <a:pt x="204" y="312"/>
                  <a:pt x="204" y="312"/>
                  <a:pt x="204" y="312"/>
                </a:cubicBezTo>
                <a:lnTo>
                  <a:pt x="294" y="216"/>
                </a:lnTo>
                <a:close/>
                <a:moveTo>
                  <a:pt x="251" y="325"/>
                </a:moveTo>
                <a:cubicBezTo>
                  <a:pt x="348" y="170"/>
                  <a:pt x="348" y="170"/>
                  <a:pt x="348" y="170"/>
                </a:cubicBezTo>
                <a:cubicBezTo>
                  <a:pt x="332" y="358"/>
                  <a:pt x="332" y="358"/>
                  <a:pt x="332" y="358"/>
                </a:cubicBezTo>
                <a:lnTo>
                  <a:pt x="251" y="325"/>
                </a:lnTo>
                <a:close/>
              </a:path>
            </a:pathLst>
          </a:custGeom>
          <a:solidFill>
            <a:srgbClr val="43B02A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>
              <a:solidFill>
                <a:schemeClr val="tx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75" name="Freeform 617">
            <a:extLst>
              <a:ext uri="{FF2B5EF4-FFF2-40B4-BE49-F238E27FC236}">
                <a16:creationId xmlns:a16="http://schemas.microsoft.com/office/drawing/2014/main" id="{57DC9ECE-5F19-ED49-8E6F-03A10960F3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36351" y="6425459"/>
            <a:ext cx="1005042" cy="1008000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56 w 512"/>
              <a:gd name="T5" fmla="*/ 331 h 512"/>
              <a:gd name="T6" fmla="*/ 174 w 512"/>
              <a:gd name="T7" fmla="*/ 392 h 512"/>
              <a:gd name="T8" fmla="*/ 135 w 512"/>
              <a:gd name="T9" fmla="*/ 376 h 512"/>
              <a:gd name="T10" fmla="*/ 135 w 512"/>
              <a:gd name="T11" fmla="*/ 301 h 512"/>
              <a:gd name="T12" fmla="*/ 239 w 512"/>
              <a:gd name="T13" fmla="*/ 217 h 512"/>
              <a:gd name="T14" fmla="*/ 278 w 512"/>
              <a:gd name="T15" fmla="*/ 248 h 512"/>
              <a:gd name="T16" fmla="*/ 240 w 512"/>
              <a:gd name="T17" fmla="*/ 238 h 512"/>
              <a:gd name="T18" fmla="*/ 150 w 512"/>
              <a:gd name="T19" fmla="*/ 316 h 512"/>
              <a:gd name="T20" fmla="*/ 150 w 512"/>
              <a:gd name="T21" fmla="*/ 361 h 512"/>
              <a:gd name="T22" fmla="*/ 195 w 512"/>
              <a:gd name="T23" fmla="*/ 361 h 512"/>
              <a:gd name="T24" fmla="*/ 256 w 512"/>
              <a:gd name="T25" fmla="*/ 316 h 512"/>
              <a:gd name="T26" fmla="*/ 381 w 512"/>
              <a:gd name="T27" fmla="*/ 365 h 512"/>
              <a:gd name="T28" fmla="*/ 373 w 512"/>
              <a:gd name="T29" fmla="*/ 384 h 512"/>
              <a:gd name="T30" fmla="*/ 341 w 512"/>
              <a:gd name="T31" fmla="*/ 356 h 512"/>
              <a:gd name="T32" fmla="*/ 309 w 512"/>
              <a:gd name="T33" fmla="*/ 384 h 512"/>
              <a:gd name="T34" fmla="*/ 301 w 512"/>
              <a:gd name="T35" fmla="*/ 365 h 512"/>
              <a:gd name="T36" fmla="*/ 301 w 512"/>
              <a:gd name="T37" fmla="*/ 317 h 512"/>
              <a:gd name="T38" fmla="*/ 317 w 512"/>
              <a:gd name="T39" fmla="*/ 301 h 512"/>
              <a:gd name="T40" fmla="*/ 365 w 512"/>
              <a:gd name="T41" fmla="*/ 301 h 512"/>
              <a:gd name="T42" fmla="*/ 381 w 512"/>
              <a:gd name="T43" fmla="*/ 317 h 512"/>
              <a:gd name="T44" fmla="*/ 381 w 512"/>
              <a:gd name="T45" fmla="*/ 365 h 512"/>
              <a:gd name="T46" fmla="*/ 308 w 512"/>
              <a:gd name="T47" fmla="*/ 278 h 512"/>
              <a:gd name="T48" fmla="*/ 271 w 512"/>
              <a:gd name="T49" fmla="*/ 294 h 512"/>
              <a:gd name="T50" fmla="*/ 233 w 512"/>
              <a:gd name="T51" fmla="*/ 263 h 512"/>
              <a:gd name="T52" fmla="*/ 271 w 512"/>
              <a:gd name="T53" fmla="*/ 273 h 512"/>
              <a:gd name="T54" fmla="*/ 361 w 512"/>
              <a:gd name="T55" fmla="*/ 195 h 512"/>
              <a:gd name="T56" fmla="*/ 361 w 512"/>
              <a:gd name="T57" fmla="*/ 150 h 512"/>
              <a:gd name="T58" fmla="*/ 316 w 512"/>
              <a:gd name="T59" fmla="*/ 150 h 512"/>
              <a:gd name="T60" fmla="*/ 256 w 512"/>
              <a:gd name="T61" fmla="*/ 195 h 512"/>
              <a:gd name="T62" fmla="*/ 301 w 512"/>
              <a:gd name="T63" fmla="*/ 135 h 512"/>
              <a:gd name="T64" fmla="*/ 376 w 512"/>
              <a:gd name="T65" fmla="*/ 135 h 512"/>
              <a:gd name="T66" fmla="*/ 376 w 512"/>
              <a:gd name="T67" fmla="*/ 21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331"/>
                </a:moveTo>
                <a:cubicBezTo>
                  <a:pt x="210" y="376"/>
                  <a:pt x="210" y="376"/>
                  <a:pt x="210" y="376"/>
                </a:cubicBezTo>
                <a:cubicBezTo>
                  <a:pt x="200" y="386"/>
                  <a:pt x="187" y="392"/>
                  <a:pt x="174" y="392"/>
                </a:cubicBezTo>
                <a:cubicBezTo>
                  <a:pt x="173" y="392"/>
                  <a:pt x="173" y="392"/>
                  <a:pt x="172" y="392"/>
                </a:cubicBezTo>
                <a:cubicBezTo>
                  <a:pt x="159" y="392"/>
                  <a:pt x="145" y="387"/>
                  <a:pt x="135" y="376"/>
                </a:cubicBezTo>
                <a:cubicBezTo>
                  <a:pt x="124" y="366"/>
                  <a:pt x="119" y="352"/>
                  <a:pt x="119" y="338"/>
                </a:cubicBezTo>
                <a:cubicBezTo>
                  <a:pt x="119" y="324"/>
                  <a:pt x="125" y="311"/>
                  <a:pt x="135" y="301"/>
                </a:cubicBezTo>
                <a:cubicBezTo>
                  <a:pt x="203" y="233"/>
                  <a:pt x="203" y="233"/>
                  <a:pt x="203" y="233"/>
                </a:cubicBezTo>
                <a:cubicBezTo>
                  <a:pt x="213" y="223"/>
                  <a:pt x="226" y="217"/>
                  <a:pt x="239" y="217"/>
                </a:cubicBezTo>
                <a:cubicBezTo>
                  <a:pt x="254" y="217"/>
                  <a:pt x="268" y="222"/>
                  <a:pt x="278" y="233"/>
                </a:cubicBezTo>
                <a:cubicBezTo>
                  <a:pt x="282" y="237"/>
                  <a:pt x="282" y="244"/>
                  <a:pt x="278" y="248"/>
                </a:cubicBezTo>
                <a:cubicBezTo>
                  <a:pt x="274" y="252"/>
                  <a:pt x="267" y="252"/>
                  <a:pt x="263" y="248"/>
                </a:cubicBezTo>
                <a:cubicBezTo>
                  <a:pt x="257" y="242"/>
                  <a:pt x="249" y="238"/>
                  <a:pt x="240" y="238"/>
                </a:cubicBezTo>
                <a:cubicBezTo>
                  <a:pt x="232" y="239"/>
                  <a:pt x="224" y="242"/>
                  <a:pt x="218" y="248"/>
                </a:cubicBezTo>
                <a:cubicBezTo>
                  <a:pt x="150" y="316"/>
                  <a:pt x="150" y="316"/>
                  <a:pt x="150" y="316"/>
                </a:cubicBezTo>
                <a:cubicBezTo>
                  <a:pt x="144" y="322"/>
                  <a:pt x="141" y="330"/>
                  <a:pt x="140" y="338"/>
                </a:cubicBezTo>
                <a:cubicBezTo>
                  <a:pt x="140" y="347"/>
                  <a:pt x="143" y="355"/>
                  <a:pt x="150" y="361"/>
                </a:cubicBezTo>
                <a:cubicBezTo>
                  <a:pt x="157" y="368"/>
                  <a:pt x="165" y="371"/>
                  <a:pt x="173" y="371"/>
                </a:cubicBezTo>
                <a:cubicBezTo>
                  <a:pt x="181" y="371"/>
                  <a:pt x="189" y="367"/>
                  <a:pt x="195" y="361"/>
                </a:cubicBezTo>
                <a:cubicBezTo>
                  <a:pt x="241" y="316"/>
                  <a:pt x="241" y="316"/>
                  <a:pt x="241" y="316"/>
                </a:cubicBezTo>
                <a:cubicBezTo>
                  <a:pt x="245" y="312"/>
                  <a:pt x="252" y="312"/>
                  <a:pt x="256" y="316"/>
                </a:cubicBezTo>
                <a:cubicBezTo>
                  <a:pt x="260" y="320"/>
                  <a:pt x="260" y="327"/>
                  <a:pt x="256" y="331"/>
                </a:cubicBezTo>
                <a:close/>
                <a:moveTo>
                  <a:pt x="381" y="365"/>
                </a:moveTo>
                <a:cubicBezTo>
                  <a:pt x="385" y="370"/>
                  <a:pt x="385" y="376"/>
                  <a:pt x="381" y="381"/>
                </a:cubicBezTo>
                <a:cubicBezTo>
                  <a:pt x="378" y="383"/>
                  <a:pt x="376" y="384"/>
                  <a:pt x="373" y="384"/>
                </a:cubicBezTo>
                <a:cubicBezTo>
                  <a:pt x="370" y="384"/>
                  <a:pt x="368" y="383"/>
                  <a:pt x="365" y="381"/>
                </a:cubicBezTo>
                <a:cubicBezTo>
                  <a:pt x="341" y="356"/>
                  <a:pt x="341" y="356"/>
                  <a:pt x="341" y="356"/>
                </a:cubicBezTo>
                <a:cubicBezTo>
                  <a:pt x="317" y="381"/>
                  <a:pt x="317" y="381"/>
                  <a:pt x="317" y="381"/>
                </a:cubicBezTo>
                <a:cubicBezTo>
                  <a:pt x="314" y="383"/>
                  <a:pt x="312" y="384"/>
                  <a:pt x="309" y="384"/>
                </a:cubicBezTo>
                <a:cubicBezTo>
                  <a:pt x="306" y="384"/>
                  <a:pt x="304" y="383"/>
                  <a:pt x="301" y="381"/>
                </a:cubicBezTo>
                <a:cubicBezTo>
                  <a:pt x="297" y="376"/>
                  <a:pt x="297" y="370"/>
                  <a:pt x="301" y="365"/>
                </a:cubicBezTo>
                <a:cubicBezTo>
                  <a:pt x="326" y="341"/>
                  <a:pt x="326" y="341"/>
                  <a:pt x="326" y="341"/>
                </a:cubicBezTo>
                <a:cubicBezTo>
                  <a:pt x="301" y="317"/>
                  <a:pt x="301" y="317"/>
                  <a:pt x="301" y="317"/>
                </a:cubicBezTo>
                <a:cubicBezTo>
                  <a:pt x="297" y="312"/>
                  <a:pt x="297" y="306"/>
                  <a:pt x="301" y="301"/>
                </a:cubicBezTo>
                <a:cubicBezTo>
                  <a:pt x="306" y="297"/>
                  <a:pt x="312" y="297"/>
                  <a:pt x="317" y="301"/>
                </a:cubicBezTo>
                <a:cubicBezTo>
                  <a:pt x="341" y="326"/>
                  <a:pt x="341" y="326"/>
                  <a:pt x="341" y="326"/>
                </a:cubicBezTo>
                <a:cubicBezTo>
                  <a:pt x="365" y="301"/>
                  <a:pt x="365" y="301"/>
                  <a:pt x="365" y="301"/>
                </a:cubicBezTo>
                <a:cubicBezTo>
                  <a:pt x="370" y="297"/>
                  <a:pt x="376" y="297"/>
                  <a:pt x="381" y="301"/>
                </a:cubicBezTo>
                <a:cubicBezTo>
                  <a:pt x="385" y="306"/>
                  <a:pt x="385" y="312"/>
                  <a:pt x="381" y="317"/>
                </a:cubicBezTo>
                <a:cubicBezTo>
                  <a:pt x="356" y="341"/>
                  <a:pt x="356" y="341"/>
                  <a:pt x="356" y="341"/>
                </a:cubicBezTo>
                <a:lnTo>
                  <a:pt x="381" y="365"/>
                </a:lnTo>
                <a:close/>
                <a:moveTo>
                  <a:pt x="376" y="210"/>
                </a:moveTo>
                <a:cubicBezTo>
                  <a:pt x="308" y="278"/>
                  <a:pt x="308" y="278"/>
                  <a:pt x="308" y="278"/>
                </a:cubicBezTo>
                <a:cubicBezTo>
                  <a:pt x="299" y="288"/>
                  <a:pt x="286" y="294"/>
                  <a:pt x="272" y="294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57" y="294"/>
                  <a:pt x="243" y="289"/>
                  <a:pt x="233" y="278"/>
                </a:cubicBezTo>
                <a:cubicBezTo>
                  <a:pt x="229" y="274"/>
                  <a:pt x="229" y="267"/>
                  <a:pt x="233" y="263"/>
                </a:cubicBezTo>
                <a:cubicBezTo>
                  <a:pt x="237" y="259"/>
                  <a:pt x="244" y="259"/>
                  <a:pt x="248" y="263"/>
                </a:cubicBezTo>
                <a:cubicBezTo>
                  <a:pt x="255" y="270"/>
                  <a:pt x="263" y="273"/>
                  <a:pt x="271" y="273"/>
                </a:cubicBezTo>
                <a:cubicBezTo>
                  <a:pt x="279" y="273"/>
                  <a:pt x="287" y="269"/>
                  <a:pt x="293" y="263"/>
                </a:cubicBezTo>
                <a:cubicBezTo>
                  <a:pt x="361" y="195"/>
                  <a:pt x="361" y="195"/>
                  <a:pt x="361" y="195"/>
                </a:cubicBezTo>
                <a:cubicBezTo>
                  <a:pt x="367" y="189"/>
                  <a:pt x="371" y="181"/>
                  <a:pt x="371" y="173"/>
                </a:cubicBezTo>
                <a:cubicBezTo>
                  <a:pt x="371" y="165"/>
                  <a:pt x="368" y="157"/>
                  <a:pt x="361" y="150"/>
                </a:cubicBezTo>
                <a:cubicBezTo>
                  <a:pt x="355" y="143"/>
                  <a:pt x="347" y="140"/>
                  <a:pt x="338" y="140"/>
                </a:cubicBezTo>
                <a:cubicBezTo>
                  <a:pt x="330" y="141"/>
                  <a:pt x="322" y="144"/>
                  <a:pt x="316" y="150"/>
                </a:cubicBezTo>
                <a:cubicBezTo>
                  <a:pt x="271" y="195"/>
                  <a:pt x="271" y="195"/>
                  <a:pt x="271" y="195"/>
                </a:cubicBezTo>
                <a:cubicBezTo>
                  <a:pt x="267" y="199"/>
                  <a:pt x="260" y="199"/>
                  <a:pt x="256" y="195"/>
                </a:cubicBezTo>
                <a:cubicBezTo>
                  <a:pt x="252" y="191"/>
                  <a:pt x="252" y="184"/>
                  <a:pt x="256" y="180"/>
                </a:cubicBezTo>
                <a:cubicBezTo>
                  <a:pt x="301" y="135"/>
                  <a:pt x="301" y="135"/>
                  <a:pt x="301" y="135"/>
                </a:cubicBezTo>
                <a:cubicBezTo>
                  <a:pt x="311" y="125"/>
                  <a:pt x="324" y="119"/>
                  <a:pt x="338" y="119"/>
                </a:cubicBezTo>
                <a:cubicBezTo>
                  <a:pt x="352" y="119"/>
                  <a:pt x="366" y="124"/>
                  <a:pt x="376" y="135"/>
                </a:cubicBezTo>
                <a:cubicBezTo>
                  <a:pt x="387" y="146"/>
                  <a:pt x="393" y="159"/>
                  <a:pt x="392" y="174"/>
                </a:cubicBezTo>
                <a:cubicBezTo>
                  <a:pt x="392" y="187"/>
                  <a:pt x="386" y="200"/>
                  <a:pt x="376" y="210"/>
                </a:cubicBezTo>
                <a:close/>
              </a:path>
            </a:pathLst>
          </a:custGeom>
          <a:solidFill>
            <a:srgbClr val="86BC25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>
              <a:solidFill>
                <a:schemeClr val="tx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76" name="Freeform 32">
            <a:extLst>
              <a:ext uri="{FF2B5EF4-FFF2-40B4-BE49-F238E27FC236}">
                <a16:creationId xmlns:a16="http://schemas.microsoft.com/office/drawing/2014/main" id="{45A91DBE-698C-674B-93E2-B1FC14CAD4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04368" y="8565826"/>
            <a:ext cx="1008000" cy="987559"/>
          </a:xfrm>
          <a:custGeom>
            <a:avLst/>
            <a:gdLst>
              <a:gd name="T0" fmla="*/ 234 w 512"/>
              <a:gd name="T1" fmla="*/ 168 h 512"/>
              <a:gd name="T2" fmla="*/ 374 w 512"/>
              <a:gd name="T3" fmla="*/ 256 h 512"/>
              <a:gd name="T4" fmla="*/ 234 w 512"/>
              <a:gd name="T5" fmla="*/ 343 h 512"/>
              <a:gd name="T6" fmla="*/ 234 w 512"/>
              <a:gd name="T7" fmla="*/ 289 h 512"/>
              <a:gd name="T8" fmla="*/ 229 w 512"/>
              <a:gd name="T9" fmla="*/ 280 h 512"/>
              <a:gd name="T10" fmla="*/ 224 w 512"/>
              <a:gd name="T11" fmla="*/ 278 h 512"/>
              <a:gd name="T12" fmla="*/ 218 w 512"/>
              <a:gd name="T13" fmla="*/ 280 h 512"/>
              <a:gd name="T14" fmla="*/ 117 w 512"/>
              <a:gd name="T15" fmla="*/ 343 h 512"/>
              <a:gd name="T16" fmla="*/ 117 w 512"/>
              <a:gd name="T17" fmla="*/ 168 h 512"/>
              <a:gd name="T18" fmla="*/ 218 w 512"/>
              <a:gd name="T19" fmla="*/ 231 h 512"/>
              <a:gd name="T20" fmla="*/ 229 w 512"/>
              <a:gd name="T21" fmla="*/ 232 h 512"/>
              <a:gd name="T22" fmla="*/ 234 w 512"/>
              <a:gd name="T23" fmla="*/ 222 h 512"/>
              <a:gd name="T24" fmla="*/ 234 w 512"/>
              <a:gd name="T25" fmla="*/ 168 h 512"/>
              <a:gd name="T26" fmla="*/ 512 w 512"/>
              <a:gd name="T27" fmla="*/ 256 h 512"/>
              <a:gd name="T28" fmla="*/ 256 w 512"/>
              <a:gd name="T29" fmla="*/ 512 h 512"/>
              <a:gd name="T30" fmla="*/ 0 w 512"/>
              <a:gd name="T31" fmla="*/ 256 h 512"/>
              <a:gd name="T32" fmla="*/ 256 w 512"/>
              <a:gd name="T33" fmla="*/ 0 h 512"/>
              <a:gd name="T34" fmla="*/ 512 w 512"/>
              <a:gd name="T35" fmla="*/ 256 h 512"/>
              <a:gd name="T36" fmla="*/ 416 w 512"/>
              <a:gd name="T37" fmla="*/ 149 h 512"/>
              <a:gd name="T38" fmla="*/ 405 w 512"/>
              <a:gd name="T39" fmla="*/ 138 h 512"/>
              <a:gd name="T40" fmla="*/ 394 w 512"/>
              <a:gd name="T41" fmla="*/ 149 h 512"/>
              <a:gd name="T42" fmla="*/ 394 w 512"/>
              <a:gd name="T43" fmla="*/ 243 h 512"/>
              <a:gd name="T44" fmla="*/ 229 w 512"/>
              <a:gd name="T45" fmla="*/ 140 h 512"/>
              <a:gd name="T46" fmla="*/ 218 w 512"/>
              <a:gd name="T47" fmla="*/ 140 h 512"/>
              <a:gd name="T48" fmla="*/ 213 w 512"/>
              <a:gd name="T49" fmla="*/ 149 h 512"/>
              <a:gd name="T50" fmla="*/ 213 w 512"/>
              <a:gd name="T51" fmla="*/ 203 h 512"/>
              <a:gd name="T52" fmla="*/ 112 w 512"/>
              <a:gd name="T53" fmla="*/ 140 h 512"/>
              <a:gd name="T54" fmla="*/ 101 w 512"/>
              <a:gd name="T55" fmla="*/ 140 h 512"/>
              <a:gd name="T56" fmla="*/ 96 w 512"/>
              <a:gd name="T57" fmla="*/ 149 h 512"/>
              <a:gd name="T58" fmla="*/ 96 w 512"/>
              <a:gd name="T59" fmla="*/ 362 h 512"/>
              <a:gd name="T60" fmla="*/ 101 w 512"/>
              <a:gd name="T61" fmla="*/ 372 h 512"/>
              <a:gd name="T62" fmla="*/ 112 w 512"/>
              <a:gd name="T63" fmla="*/ 371 h 512"/>
              <a:gd name="T64" fmla="*/ 213 w 512"/>
              <a:gd name="T65" fmla="*/ 308 h 512"/>
              <a:gd name="T66" fmla="*/ 213 w 512"/>
              <a:gd name="T67" fmla="*/ 362 h 512"/>
              <a:gd name="T68" fmla="*/ 218 w 512"/>
              <a:gd name="T69" fmla="*/ 372 h 512"/>
              <a:gd name="T70" fmla="*/ 224 w 512"/>
              <a:gd name="T71" fmla="*/ 373 h 512"/>
              <a:gd name="T72" fmla="*/ 229 w 512"/>
              <a:gd name="T73" fmla="*/ 371 h 512"/>
              <a:gd name="T74" fmla="*/ 394 w 512"/>
              <a:gd name="T75" fmla="*/ 268 h 512"/>
              <a:gd name="T76" fmla="*/ 394 w 512"/>
              <a:gd name="T77" fmla="*/ 362 h 512"/>
              <a:gd name="T78" fmla="*/ 405 w 512"/>
              <a:gd name="T79" fmla="*/ 373 h 512"/>
              <a:gd name="T80" fmla="*/ 416 w 512"/>
              <a:gd name="T81" fmla="*/ 362 h 512"/>
              <a:gd name="T82" fmla="*/ 416 w 512"/>
              <a:gd name="T83" fmla="*/ 14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2" h="512">
                <a:moveTo>
                  <a:pt x="234" y="168"/>
                </a:moveTo>
                <a:cubicBezTo>
                  <a:pt x="374" y="256"/>
                  <a:pt x="374" y="256"/>
                  <a:pt x="374" y="256"/>
                </a:cubicBezTo>
                <a:cubicBezTo>
                  <a:pt x="234" y="343"/>
                  <a:pt x="234" y="343"/>
                  <a:pt x="234" y="343"/>
                </a:cubicBezTo>
                <a:cubicBezTo>
                  <a:pt x="234" y="289"/>
                  <a:pt x="234" y="289"/>
                  <a:pt x="234" y="289"/>
                </a:cubicBezTo>
                <a:cubicBezTo>
                  <a:pt x="234" y="285"/>
                  <a:pt x="232" y="282"/>
                  <a:pt x="229" y="280"/>
                </a:cubicBezTo>
                <a:cubicBezTo>
                  <a:pt x="227" y="279"/>
                  <a:pt x="225" y="278"/>
                  <a:pt x="224" y="278"/>
                </a:cubicBezTo>
                <a:cubicBezTo>
                  <a:pt x="222" y="278"/>
                  <a:pt x="220" y="279"/>
                  <a:pt x="218" y="280"/>
                </a:cubicBezTo>
                <a:cubicBezTo>
                  <a:pt x="117" y="343"/>
                  <a:pt x="117" y="343"/>
                  <a:pt x="117" y="34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218" y="231"/>
                  <a:pt x="218" y="231"/>
                  <a:pt x="218" y="231"/>
                </a:cubicBezTo>
                <a:cubicBezTo>
                  <a:pt x="221" y="233"/>
                  <a:pt x="225" y="234"/>
                  <a:pt x="229" y="232"/>
                </a:cubicBezTo>
                <a:cubicBezTo>
                  <a:pt x="232" y="230"/>
                  <a:pt x="234" y="226"/>
                  <a:pt x="234" y="222"/>
                </a:cubicBezTo>
                <a:lnTo>
                  <a:pt x="234" y="168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149"/>
                </a:moveTo>
                <a:cubicBezTo>
                  <a:pt x="416" y="143"/>
                  <a:pt x="411" y="138"/>
                  <a:pt x="405" y="138"/>
                </a:cubicBezTo>
                <a:cubicBezTo>
                  <a:pt x="399" y="138"/>
                  <a:pt x="394" y="143"/>
                  <a:pt x="394" y="149"/>
                </a:cubicBezTo>
                <a:cubicBezTo>
                  <a:pt x="394" y="243"/>
                  <a:pt x="394" y="243"/>
                  <a:pt x="394" y="243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6" y="138"/>
                  <a:pt x="222" y="138"/>
                  <a:pt x="218" y="140"/>
                </a:cubicBezTo>
                <a:cubicBezTo>
                  <a:pt x="215" y="142"/>
                  <a:pt x="213" y="145"/>
                  <a:pt x="213" y="149"/>
                </a:cubicBezTo>
                <a:cubicBezTo>
                  <a:pt x="213" y="203"/>
                  <a:pt x="213" y="203"/>
                  <a:pt x="213" y="203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09" y="138"/>
                  <a:pt x="105" y="138"/>
                  <a:pt x="101" y="140"/>
                </a:cubicBezTo>
                <a:cubicBezTo>
                  <a:pt x="98" y="142"/>
                  <a:pt x="96" y="145"/>
                  <a:pt x="96" y="149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96" y="366"/>
                  <a:pt x="98" y="370"/>
                  <a:pt x="101" y="372"/>
                </a:cubicBezTo>
                <a:cubicBezTo>
                  <a:pt x="105" y="374"/>
                  <a:pt x="109" y="373"/>
                  <a:pt x="112" y="371"/>
                </a:cubicBezTo>
                <a:cubicBezTo>
                  <a:pt x="213" y="308"/>
                  <a:pt x="213" y="308"/>
                  <a:pt x="213" y="308"/>
                </a:cubicBezTo>
                <a:cubicBezTo>
                  <a:pt x="213" y="362"/>
                  <a:pt x="213" y="362"/>
                  <a:pt x="213" y="362"/>
                </a:cubicBezTo>
                <a:cubicBezTo>
                  <a:pt x="213" y="366"/>
                  <a:pt x="215" y="370"/>
                  <a:pt x="218" y="372"/>
                </a:cubicBezTo>
                <a:cubicBezTo>
                  <a:pt x="220" y="373"/>
                  <a:pt x="222" y="373"/>
                  <a:pt x="224" y="373"/>
                </a:cubicBezTo>
                <a:cubicBezTo>
                  <a:pt x="226" y="373"/>
                  <a:pt x="228" y="372"/>
                  <a:pt x="229" y="371"/>
                </a:cubicBezTo>
                <a:cubicBezTo>
                  <a:pt x="394" y="268"/>
                  <a:pt x="394" y="268"/>
                  <a:pt x="394" y="268"/>
                </a:cubicBezTo>
                <a:cubicBezTo>
                  <a:pt x="394" y="362"/>
                  <a:pt x="394" y="362"/>
                  <a:pt x="394" y="362"/>
                </a:cubicBezTo>
                <a:cubicBezTo>
                  <a:pt x="394" y="368"/>
                  <a:pt x="399" y="373"/>
                  <a:pt x="405" y="373"/>
                </a:cubicBezTo>
                <a:cubicBezTo>
                  <a:pt x="411" y="373"/>
                  <a:pt x="416" y="368"/>
                  <a:pt x="416" y="362"/>
                </a:cubicBezTo>
                <a:lnTo>
                  <a:pt x="416" y="149"/>
                </a:lnTo>
                <a:close/>
              </a:path>
            </a:pathLst>
          </a:custGeom>
          <a:solidFill>
            <a:srgbClr val="86BC25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>
              <a:solidFill>
                <a:schemeClr val="tx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77" name="Freeform 885">
            <a:extLst>
              <a:ext uri="{FF2B5EF4-FFF2-40B4-BE49-F238E27FC236}">
                <a16:creationId xmlns:a16="http://schemas.microsoft.com/office/drawing/2014/main" id="{EDE5CD12-40A1-6D4B-B143-2006077CD2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48213" y="9874627"/>
            <a:ext cx="1152000" cy="1047272"/>
          </a:xfrm>
          <a:custGeom>
            <a:avLst/>
            <a:gdLst>
              <a:gd name="T0" fmla="*/ 296 w 562"/>
              <a:gd name="T1" fmla="*/ 234 h 512"/>
              <a:gd name="T2" fmla="*/ 398 w 562"/>
              <a:gd name="T3" fmla="*/ 234 h 512"/>
              <a:gd name="T4" fmla="*/ 398 w 562"/>
              <a:gd name="T5" fmla="*/ 373 h 512"/>
              <a:gd name="T6" fmla="*/ 163 w 562"/>
              <a:gd name="T7" fmla="*/ 373 h 512"/>
              <a:gd name="T8" fmla="*/ 163 w 562"/>
              <a:gd name="T9" fmla="*/ 213 h 512"/>
              <a:gd name="T10" fmla="*/ 219 w 562"/>
              <a:gd name="T11" fmla="*/ 213 h 512"/>
              <a:gd name="T12" fmla="*/ 233 w 562"/>
              <a:gd name="T13" fmla="*/ 230 h 512"/>
              <a:gd name="T14" fmla="*/ 241 w 562"/>
              <a:gd name="T15" fmla="*/ 234 h 512"/>
              <a:gd name="T16" fmla="*/ 275 w 562"/>
              <a:gd name="T17" fmla="*/ 234 h 512"/>
              <a:gd name="T18" fmla="*/ 270 w 562"/>
              <a:gd name="T19" fmla="*/ 283 h 512"/>
              <a:gd name="T20" fmla="*/ 246 w 562"/>
              <a:gd name="T21" fmla="*/ 259 h 512"/>
              <a:gd name="T22" fmla="*/ 230 w 562"/>
              <a:gd name="T23" fmla="*/ 259 h 512"/>
              <a:gd name="T24" fmla="*/ 230 w 562"/>
              <a:gd name="T25" fmla="*/ 274 h 512"/>
              <a:gd name="T26" fmla="*/ 273 w 562"/>
              <a:gd name="T27" fmla="*/ 317 h 512"/>
              <a:gd name="T28" fmla="*/ 281 w 562"/>
              <a:gd name="T29" fmla="*/ 320 h 512"/>
              <a:gd name="T30" fmla="*/ 288 w 562"/>
              <a:gd name="T31" fmla="*/ 317 h 512"/>
              <a:gd name="T32" fmla="*/ 331 w 562"/>
              <a:gd name="T33" fmla="*/ 274 h 512"/>
              <a:gd name="T34" fmla="*/ 331 w 562"/>
              <a:gd name="T35" fmla="*/ 259 h 512"/>
              <a:gd name="T36" fmla="*/ 316 w 562"/>
              <a:gd name="T37" fmla="*/ 259 h 512"/>
              <a:gd name="T38" fmla="*/ 291 w 562"/>
              <a:gd name="T39" fmla="*/ 283 h 512"/>
              <a:gd name="T40" fmla="*/ 296 w 562"/>
              <a:gd name="T41" fmla="*/ 234 h 512"/>
              <a:gd name="T42" fmla="*/ 462 w 562"/>
              <a:gd name="T43" fmla="*/ 437 h 512"/>
              <a:gd name="T44" fmla="*/ 281 w 562"/>
              <a:gd name="T45" fmla="*/ 512 h 512"/>
              <a:gd name="T46" fmla="*/ 100 w 562"/>
              <a:gd name="T47" fmla="*/ 437 h 512"/>
              <a:gd name="T48" fmla="*/ 100 w 562"/>
              <a:gd name="T49" fmla="*/ 75 h 512"/>
              <a:gd name="T50" fmla="*/ 281 w 562"/>
              <a:gd name="T51" fmla="*/ 0 h 512"/>
              <a:gd name="T52" fmla="*/ 462 w 562"/>
              <a:gd name="T53" fmla="*/ 75 h 512"/>
              <a:gd name="T54" fmla="*/ 462 w 562"/>
              <a:gd name="T55" fmla="*/ 437 h 512"/>
              <a:gd name="T56" fmla="*/ 419 w 562"/>
              <a:gd name="T57" fmla="*/ 224 h 512"/>
              <a:gd name="T58" fmla="*/ 409 w 562"/>
              <a:gd name="T59" fmla="*/ 213 h 512"/>
              <a:gd name="T60" fmla="*/ 302 w 562"/>
              <a:gd name="T61" fmla="*/ 213 h 512"/>
              <a:gd name="T62" fmla="*/ 403 w 562"/>
              <a:gd name="T63" fmla="*/ 149 h 512"/>
              <a:gd name="T64" fmla="*/ 414 w 562"/>
              <a:gd name="T65" fmla="*/ 138 h 512"/>
              <a:gd name="T66" fmla="*/ 403 w 562"/>
              <a:gd name="T67" fmla="*/ 128 h 512"/>
              <a:gd name="T68" fmla="*/ 280 w 562"/>
              <a:gd name="T69" fmla="*/ 213 h 512"/>
              <a:gd name="T70" fmla="*/ 246 w 562"/>
              <a:gd name="T71" fmla="*/ 213 h 512"/>
              <a:gd name="T72" fmla="*/ 232 w 562"/>
              <a:gd name="T73" fmla="*/ 196 h 512"/>
              <a:gd name="T74" fmla="*/ 224 w 562"/>
              <a:gd name="T75" fmla="*/ 192 h 512"/>
              <a:gd name="T76" fmla="*/ 153 w 562"/>
              <a:gd name="T77" fmla="*/ 192 h 512"/>
              <a:gd name="T78" fmla="*/ 142 w 562"/>
              <a:gd name="T79" fmla="*/ 202 h 512"/>
              <a:gd name="T80" fmla="*/ 142 w 562"/>
              <a:gd name="T81" fmla="*/ 384 h 512"/>
              <a:gd name="T82" fmla="*/ 153 w 562"/>
              <a:gd name="T83" fmla="*/ 394 h 512"/>
              <a:gd name="T84" fmla="*/ 409 w 562"/>
              <a:gd name="T85" fmla="*/ 394 h 512"/>
              <a:gd name="T86" fmla="*/ 419 w 562"/>
              <a:gd name="T87" fmla="*/ 384 h 512"/>
              <a:gd name="T88" fmla="*/ 419 w 562"/>
              <a:gd name="T89" fmla="*/ 22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62" h="512">
                <a:moveTo>
                  <a:pt x="296" y="234"/>
                </a:moveTo>
                <a:cubicBezTo>
                  <a:pt x="398" y="234"/>
                  <a:pt x="398" y="234"/>
                  <a:pt x="398" y="234"/>
                </a:cubicBezTo>
                <a:cubicBezTo>
                  <a:pt x="398" y="373"/>
                  <a:pt x="398" y="373"/>
                  <a:pt x="398" y="373"/>
                </a:cubicBezTo>
                <a:cubicBezTo>
                  <a:pt x="163" y="373"/>
                  <a:pt x="163" y="373"/>
                  <a:pt x="163" y="373"/>
                </a:cubicBezTo>
                <a:cubicBezTo>
                  <a:pt x="163" y="213"/>
                  <a:pt x="163" y="213"/>
                  <a:pt x="163" y="213"/>
                </a:cubicBezTo>
                <a:cubicBezTo>
                  <a:pt x="219" y="213"/>
                  <a:pt x="219" y="213"/>
                  <a:pt x="219" y="213"/>
                </a:cubicBezTo>
                <a:cubicBezTo>
                  <a:pt x="233" y="230"/>
                  <a:pt x="233" y="230"/>
                  <a:pt x="233" y="230"/>
                </a:cubicBezTo>
                <a:cubicBezTo>
                  <a:pt x="235" y="233"/>
                  <a:pt x="238" y="234"/>
                  <a:pt x="241" y="234"/>
                </a:cubicBezTo>
                <a:cubicBezTo>
                  <a:pt x="275" y="234"/>
                  <a:pt x="275" y="234"/>
                  <a:pt x="275" y="234"/>
                </a:cubicBezTo>
                <a:cubicBezTo>
                  <a:pt x="272" y="249"/>
                  <a:pt x="270" y="266"/>
                  <a:pt x="270" y="283"/>
                </a:cubicBezTo>
                <a:cubicBezTo>
                  <a:pt x="246" y="259"/>
                  <a:pt x="246" y="259"/>
                  <a:pt x="246" y="259"/>
                </a:cubicBezTo>
                <a:cubicBezTo>
                  <a:pt x="241" y="255"/>
                  <a:pt x="235" y="255"/>
                  <a:pt x="230" y="259"/>
                </a:cubicBezTo>
                <a:cubicBezTo>
                  <a:pt x="226" y="263"/>
                  <a:pt x="226" y="270"/>
                  <a:pt x="230" y="274"/>
                </a:cubicBezTo>
                <a:cubicBezTo>
                  <a:pt x="273" y="317"/>
                  <a:pt x="273" y="317"/>
                  <a:pt x="273" y="317"/>
                </a:cubicBezTo>
                <a:cubicBezTo>
                  <a:pt x="275" y="319"/>
                  <a:pt x="278" y="320"/>
                  <a:pt x="281" y="320"/>
                </a:cubicBezTo>
                <a:cubicBezTo>
                  <a:pt x="283" y="320"/>
                  <a:pt x="286" y="319"/>
                  <a:pt x="288" y="317"/>
                </a:cubicBezTo>
                <a:cubicBezTo>
                  <a:pt x="331" y="274"/>
                  <a:pt x="331" y="274"/>
                  <a:pt x="331" y="274"/>
                </a:cubicBezTo>
                <a:cubicBezTo>
                  <a:pt x="335" y="270"/>
                  <a:pt x="335" y="263"/>
                  <a:pt x="331" y="259"/>
                </a:cubicBezTo>
                <a:cubicBezTo>
                  <a:pt x="327" y="255"/>
                  <a:pt x="320" y="255"/>
                  <a:pt x="316" y="259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65"/>
                  <a:pt x="293" y="249"/>
                  <a:pt x="296" y="234"/>
                </a:cubicBezTo>
                <a:close/>
                <a:moveTo>
                  <a:pt x="462" y="437"/>
                </a:moveTo>
                <a:cubicBezTo>
                  <a:pt x="412" y="487"/>
                  <a:pt x="346" y="512"/>
                  <a:pt x="281" y="512"/>
                </a:cubicBezTo>
                <a:cubicBezTo>
                  <a:pt x="215" y="512"/>
                  <a:pt x="150" y="487"/>
                  <a:pt x="100" y="437"/>
                </a:cubicBezTo>
                <a:cubicBezTo>
                  <a:pt x="0" y="337"/>
                  <a:pt x="0" y="175"/>
                  <a:pt x="100" y="75"/>
                </a:cubicBezTo>
                <a:cubicBezTo>
                  <a:pt x="150" y="25"/>
                  <a:pt x="215" y="0"/>
                  <a:pt x="281" y="0"/>
                </a:cubicBezTo>
                <a:cubicBezTo>
                  <a:pt x="346" y="0"/>
                  <a:pt x="412" y="25"/>
                  <a:pt x="462" y="75"/>
                </a:cubicBezTo>
                <a:cubicBezTo>
                  <a:pt x="562" y="175"/>
                  <a:pt x="562" y="337"/>
                  <a:pt x="462" y="437"/>
                </a:cubicBezTo>
                <a:close/>
                <a:moveTo>
                  <a:pt x="419" y="224"/>
                </a:moveTo>
                <a:cubicBezTo>
                  <a:pt x="419" y="218"/>
                  <a:pt x="415" y="213"/>
                  <a:pt x="409" y="213"/>
                </a:cubicBezTo>
                <a:cubicBezTo>
                  <a:pt x="302" y="213"/>
                  <a:pt x="302" y="213"/>
                  <a:pt x="302" y="213"/>
                </a:cubicBezTo>
                <a:cubicBezTo>
                  <a:pt x="318" y="170"/>
                  <a:pt x="351" y="149"/>
                  <a:pt x="403" y="149"/>
                </a:cubicBezTo>
                <a:cubicBezTo>
                  <a:pt x="409" y="149"/>
                  <a:pt x="414" y="144"/>
                  <a:pt x="414" y="138"/>
                </a:cubicBezTo>
                <a:cubicBezTo>
                  <a:pt x="414" y="132"/>
                  <a:pt x="409" y="128"/>
                  <a:pt x="403" y="128"/>
                </a:cubicBezTo>
                <a:cubicBezTo>
                  <a:pt x="339" y="128"/>
                  <a:pt x="298" y="157"/>
                  <a:pt x="280" y="213"/>
                </a:cubicBezTo>
                <a:cubicBezTo>
                  <a:pt x="246" y="213"/>
                  <a:pt x="246" y="213"/>
                  <a:pt x="246" y="213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0" y="193"/>
                  <a:pt x="227" y="192"/>
                  <a:pt x="224" y="192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47" y="192"/>
                  <a:pt x="142" y="196"/>
                  <a:pt x="142" y="202"/>
                </a:cubicBezTo>
                <a:cubicBezTo>
                  <a:pt x="142" y="384"/>
                  <a:pt x="142" y="384"/>
                  <a:pt x="142" y="384"/>
                </a:cubicBezTo>
                <a:cubicBezTo>
                  <a:pt x="142" y="390"/>
                  <a:pt x="147" y="394"/>
                  <a:pt x="153" y="394"/>
                </a:cubicBezTo>
                <a:cubicBezTo>
                  <a:pt x="409" y="394"/>
                  <a:pt x="409" y="394"/>
                  <a:pt x="409" y="394"/>
                </a:cubicBezTo>
                <a:cubicBezTo>
                  <a:pt x="415" y="394"/>
                  <a:pt x="419" y="390"/>
                  <a:pt x="419" y="384"/>
                </a:cubicBezTo>
                <a:lnTo>
                  <a:pt x="419" y="224"/>
                </a:lnTo>
                <a:close/>
              </a:path>
            </a:pathLst>
          </a:custGeom>
          <a:solidFill>
            <a:srgbClr val="046A38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>
              <a:solidFill>
                <a:schemeClr val="tx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79" name="Freeform 355">
            <a:extLst>
              <a:ext uri="{FF2B5EF4-FFF2-40B4-BE49-F238E27FC236}">
                <a16:creationId xmlns:a16="http://schemas.microsoft.com/office/drawing/2014/main" id="{613D5CA2-DD61-E547-BD08-C9C5193590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06568" y="4069107"/>
            <a:ext cx="1008000" cy="1008000"/>
          </a:xfrm>
          <a:custGeom>
            <a:avLst/>
            <a:gdLst>
              <a:gd name="T0" fmla="*/ 320 w 512"/>
              <a:gd name="T1" fmla="*/ 192 h 512"/>
              <a:gd name="T2" fmla="*/ 181 w 512"/>
              <a:gd name="T3" fmla="*/ 181 h 512"/>
              <a:gd name="T4" fmla="*/ 117 w 512"/>
              <a:gd name="T5" fmla="*/ 170 h 512"/>
              <a:gd name="T6" fmla="*/ 394 w 512"/>
              <a:gd name="T7" fmla="*/ 352 h 512"/>
              <a:gd name="T8" fmla="*/ 330 w 512"/>
              <a:gd name="T9" fmla="*/ 170 h 512"/>
              <a:gd name="T10" fmla="*/ 234 w 512"/>
              <a:gd name="T11" fmla="*/ 298 h 512"/>
              <a:gd name="T12" fmla="*/ 149 w 512"/>
              <a:gd name="T13" fmla="*/ 309 h 512"/>
              <a:gd name="T14" fmla="*/ 138 w 512"/>
              <a:gd name="T15" fmla="*/ 224 h 512"/>
              <a:gd name="T16" fmla="*/ 224 w 512"/>
              <a:gd name="T17" fmla="*/ 213 h 512"/>
              <a:gd name="T18" fmla="*/ 234 w 512"/>
              <a:gd name="T19" fmla="*/ 298 h 512"/>
              <a:gd name="T20" fmla="*/ 277 w 512"/>
              <a:gd name="T21" fmla="*/ 320 h 512"/>
              <a:gd name="T22" fmla="*/ 277 w 512"/>
              <a:gd name="T23" fmla="*/ 298 h 512"/>
              <a:gd name="T24" fmla="*/ 373 w 512"/>
              <a:gd name="T25" fmla="*/ 309 h 512"/>
              <a:gd name="T26" fmla="*/ 362 w 512"/>
              <a:gd name="T27" fmla="*/ 277 h 512"/>
              <a:gd name="T28" fmla="*/ 266 w 512"/>
              <a:gd name="T29" fmla="*/ 266 h 512"/>
              <a:gd name="T30" fmla="*/ 362 w 512"/>
              <a:gd name="T31" fmla="*/ 256 h 512"/>
              <a:gd name="T32" fmla="*/ 362 w 512"/>
              <a:gd name="T33" fmla="*/ 277 h 512"/>
              <a:gd name="T34" fmla="*/ 362 w 512"/>
              <a:gd name="T35" fmla="*/ 234 h 512"/>
              <a:gd name="T36" fmla="*/ 266 w 512"/>
              <a:gd name="T37" fmla="*/ 224 h 512"/>
              <a:gd name="T38" fmla="*/ 362 w 512"/>
              <a:gd name="T39" fmla="*/ 213 h 512"/>
              <a:gd name="T40" fmla="*/ 160 w 512"/>
              <a:gd name="T41" fmla="*/ 234 h 512"/>
              <a:gd name="T42" fmla="*/ 213 w 512"/>
              <a:gd name="T43" fmla="*/ 288 h 512"/>
              <a:gd name="T44" fmla="*/ 160 w 512"/>
              <a:gd name="T45" fmla="*/ 234 h 512"/>
              <a:gd name="T46" fmla="*/ 0 w 512"/>
              <a:gd name="T47" fmla="*/ 256 h 512"/>
              <a:gd name="T48" fmla="*/ 512 w 512"/>
              <a:gd name="T49" fmla="*/ 256 h 512"/>
              <a:gd name="T50" fmla="*/ 416 w 512"/>
              <a:gd name="T51" fmla="*/ 362 h 512"/>
              <a:gd name="T52" fmla="*/ 106 w 512"/>
              <a:gd name="T53" fmla="*/ 373 h 512"/>
              <a:gd name="T54" fmla="*/ 96 w 512"/>
              <a:gd name="T55" fmla="*/ 160 h 512"/>
              <a:gd name="T56" fmla="*/ 181 w 512"/>
              <a:gd name="T57" fmla="*/ 149 h 512"/>
              <a:gd name="T58" fmla="*/ 192 w 512"/>
              <a:gd name="T59" fmla="*/ 128 h 512"/>
              <a:gd name="T60" fmla="*/ 330 w 512"/>
              <a:gd name="T61" fmla="*/ 138 h 512"/>
              <a:gd name="T62" fmla="*/ 405 w 512"/>
              <a:gd name="T63" fmla="*/ 149 h 512"/>
              <a:gd name="T64" fmla="*/ 416 w 512"/>
              <a:gd name="T65" fmla="*/ 362 h 512"/>
              <a:gd name="T66" fmla="*/ 202 w 512"/>
              <a:gd name="T67" fmla="*/ 170 h 512"/>
              <a:gd name="T68" fmla="*/ 202 w 512"/>
              <a:gd name="T69" fmla="*/ 160 h 512"/>
              <a:gd name="T70" fmla="*/ 202 w 512"/>
              <a:gd name="T71" fmla="*/ 149 h 512"/>
              <a:gd name="T72" fmla="*/ 309 w 512"/>
              <a:gd name="T73" fmla="*/ 17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330" y="181"/>
                </a:moveTo>
                <a:cubicBezTo>
                  <a:pt x="330" y="187"/>
                  <a:pt x="326" y="192"/>
                  <a:pt x="320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86" y="192"/>
                  <a:pt x="181" y="187"/>
                  <a:pt x="181" y="181"/>
                </a:cubicBezTo>
                <a:cubicBezTo>
                  <a:pt x="181" y="170"/>
                  <a:pt x="181" y="170"/>
                  <a:pt x="181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352"/>
                  <a:pt x="117" y="352"/>
                  <a:pt x="117" y="352"/>
                </a:cubicBezTo>
                <a:cubicBezTo>
                  <a:pt x="394" y="352"/>
                  <a:pt x="394" y="352"/>
                  <a:pt x="394" y="352"/>
                </a:cubicBezTo>
                <a:cubicBezTo>
                  <a:pt x="394" y="170"/>
                  <a:pt x="394" y="170"/>
                  <a:pt x="394" y="170"/>
                </a:cubicBezTo>
                <a:cubicBezTo>
                  <a:pt x="330" y="170"/>
                  <a:pt x="330" y="170"/>
                  <a:pt x="330" y="170"/>
                </a:cubicBezTo>
                <a:lnTo>
                  <a:pt x="330" y="181"/>
                </a:lnTo>
                <a:close/>
                <a:moveTo>
                  <a:pt x="234" y="298"/>
                </a:moveTo>
                <a:cubicBezTo>
                  <a:pt x="234" y="304"/>
                  <a:pt x="230" y="309"/>
                  <a:pt x="224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3" y="309"/>
                  <a:pt x="138" y="304"/>
                  <a:pt x="138" y="298"/>
                </a:cubicBezTo>
                <a:cubicBezTo>
                  <a:pt x="138" y="224"/>
                  <a:pt x="138" y="224"/>
                  <a:pt x="138" y="224"/>
                </a:cubicBezTo>
                <a:cubicBezTo>
                  <a:pt x="138" y="218"/>
                  <a:pt x="143" y="213"/>
                  <a:pt x="149" y="213"/>
                </a:cubicBezTo>
                <a:cubicBezTo>
                  <a:pt x="224" y="213"/>
                  <a:pt x="224" y="213"/>
                  <a:pt x="224" y="213"/>
                </a:cubicBezTo>
                <a:cubicBezTo>
                  <a:pt x="230" y="213"/>
                  <a:pt x="234" y="218"/>
                  <a:pt x="234" y="224"/>
                </a:cubicBezTo>
                <a:lnTo>
                  <a:pt x="234" y="298"/>
                </a:lnTo>
                <a:close/>
                <a:moveTo>
                  <a:pt x="362" y="320"/>
                </a:moveTo>
                <a:cubicBezTo>
                  <a:pt x="277" y="320"/>
                  <a:pt x="277" y="320"/>
                  <a:pt x="277" y="320"/>
                </a:cubicBezTo>
                <a:cubicBezTo>
                  <a:pt x="271" y="320"/>
                  <a:pt x="266" y="315"/>
                  <a:pt x="266" y="309"/>
                </a:cubicBezTo>
                <a:cubicBezTo>
                  <a:pt x="266" y="303"/>
                  <a:pt x="271" y="298"/>
                  <a:pt x="277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8" y="298"/>
                  <a:pt x="373" y="303"/>
                  <a:pt x="373" y="309"/>
                </a:cubicBezTo>
                <a:cubicBezTo>
                  <a:pt x="373" y="315"/>
                  <a:pt x="368" y="320"/>
                  <a:pt x="362" y="320"/>
                </a:cubicBezTo>
                <a:close/>
                <a:moveTo>
                  <a:pt x="362" y="277"/>
                </a:moveTo>
                <a:cubicBezTo>
                  <a:pt x="277" y="277"/>
                  <a:pt x="277" y="277"/>
                  <a:pt x="277" y="277"/>
                </a:cubicBezTo>
                <a:cubicBezTo>
                  <a:pt x="271" y="277"/>
                  <a:pt x="266" y="272"/>
                  <a:pt x="266" y="266"/>
                </a:cubicBezTo>
                <a:cubicBezTo>
                  <a:pt x="266" y="260"/>
                  <a:pt x="271" y="256"/>
                  <a:pt x="277" y="256"/>
                </a:cubicBezTo>
                <a:cubicBezTo>
                  <a:pt x="362" y="256"/>
                  <a:pt x="362" y="256"/>
                  <a:pt x="362" y="256"/>
                </a:cubicBezTo>
                <a:cubicBezTo>
                  <a:pt x="368" y="256"/>
                  <a:pt x="373" y="260"/>
                  <a:pt x="373" y="266"/>
                </a:cubicBezTo>
                <a:cubicBezTo>
                  <a:pt x="373" y="272"/>
                  <a:pt x="368" y="277"/>
                  <a:pt x="362" y="277"/>
                </a:cubicBezTo>
                <a:close/>
                <a:moveTo>
                  <a:pt x="373" y="224"/>
                </a:moveTo>
                <a:cubicBezTo>
                  <a:pt x="373" y="230"/>
                  <a:pt x="368" y="234"/>
                  <a:pt x="362" y="234"/>
                </a:cubicBezTo>
                <a:cubicBezTo>
                  <a:pt x="277" y="234"/>
                  <a:pt x="277" y="234"/>
                  <a:pt x="277" y="234"/>
                </a:cubicBezTo>
                <a:cubicBezTo>
                  <a:pt x="271" y="234"/>
                  <a:pt x="266" y="230"/>
                  <a:pt x="266" y="224"/>
                </a:cubicBezTo>
                <a:cubicBezTo>
                  <a:pt x="266" y="218"/>
                  <a:pt x="271" y="213"/>
                  <a:pt x="277" y="213"/>
                </a:cubicBezTo>
                <a:cubicBezTo>
                  <a:pt x="362" y="213"/>
                  <a:pt x="362" y="213"/>
                  <a:pt x="362" y="213"/>
                </a:cubicBezTo>
                <a:cubicBezTo>
                  <a:pt x="368" y="213"/>
                  <a:pt x="373" y="218"/>
                  <a:pt x="373" y="224"/>
                </a:cubicBezTo>
                <a:close/>
                <a:moveTo>
                  <a:pt x="160" y="234"/>
                </a:moveTo>
                <a:cubicBezTo>
                  <a:pt x="213" y="234"/>
                  <a:pt x="213" y="234"/>
                  <a:pt x="213" y="234"/>
                </a:cubicBezTo>
                <a:cubicBezTo>
                  <a:pt x="213" y="288"/>
                  <a:pt x="213" y="288"/>
                  <a:pt x="213" y="288"/>
                </a:cubicBezTo>
                <a:cubicBezTo>
                  <a:pt x="160" y="288"/>
                  <a:pt x="160" y="288"/>
                  <a:pt x="160" y="288"/>
                </a:cubicBezTo>
                <a:lnTo>
                  <a:pt x="160" y="234"/>
                </a:ln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62"/>
                </a:moveTo>
                <a:cubicBezTo>
                  <a:pt x="416" y="368"/>
                  <a:pt x="411" y="373"/>
                  <a:pt x="405" y="373"/>
                </a:cubicBezTo>
                <a:cubicBezTo>
                  <a:pt x="106" y="373"/>
                  <a:pt x="106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181" y="132"/>
                  <a:pt x="186" y="128"/>
                  <a:pt x="192" y="128"/>
                </a:cubicBezTo>
                <a:cubicBezTo>
                  <a:pt x="320" y="128"/>
                  <a:pt x="320" y="128"/>
                  <a:pt x="320" y="128"/>
                </a:cubicBezTo>
                <a:cubicBezTo>
                  <a:pt x="326" y="128"/>
                  <a:pt x="330" y="132"/>
                  <a:pt x="330" y="138"/>
                </a:cubicBezTo>
                <a:cubicBezTo>
                  <a:pt x="330" y="149"/>
                  <a:pt x="330" y="149"/>
                  <a:pt x="330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lnTo>
                  <a:pt x="416" y="362"/>
                </a:lnTo>
                <a:close/>
                <a:moveTo>
                  <a:pt x="309" y="170"/>
                </a:moveTo>
                <a:cubicBezTo>
                  <a:pt x="202" y="170"/>
                  <a:pt x="202" y="170"/>
                  <a:pt x="202" y="170"/>
                </a:cubicBezTo>
                <a:cubicBezTo>
                  <a:pt x="202" y="160"/>
                  <a:pt x="202" y="160"/>
                  <a:pt x="202" y="160"/>
                </a:cubicBezTo>
                <a:cubicBezTo>
                  <a:pt x="202" y="160"/>
                  <a:pt x="202" y="160"/>
                  <a:pt x="202" y="160"/>
                </a:cubicBezTo>
                <a:cubicBezTo>
                  <a:pt x="202" y="160"/>
                  <a:pt x="202" y="160"/>
                  <a:pt x="202" y="160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309" y="149"/>
                  <a:pt x="309" y="149"/>
                  <a:pt x="309" y="149"/>
                </a:cubicBezTo>
                <a:lnTo>
                  <a:pt x="309" y="170"/>
                </a:lnTo>
                <a:close/>
              </a:path>
            </a:pathLst>
          </a:custGeom>
          <a:solidFill>
            <a:srgbClr val="046A38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>
              <a:solidFill>
                <a:schemeClr val="tx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80" name="Freeform 241">
            <a:extLst>
              <a:ext uri="{FF2B5EF4-FFF2-40B4-BE49-F238E27FC236}">
                <a16:creationId xmlns:a16="http://schemas.microsoft.com/office/drawing/2014/main" id="{42C7964F-8867-FC4D-ACEC-5145390AE5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030979" y="6102198"/>
            <a:ext cx="1005042" cy="1008000"/>
          </a:xfrm>
          <a:custGeom>
            <a:avLst/>
            <a:gdLst>
              <a:gd name="T0" fmla="*/ 275 w 512"/>
              <a:gd name="T1" fmla="*/ 330 h 512"/>
              <a:gd name="T2" fmla="*/ 271 w 512"/>
              <a:gd name="T3" fmla="*/ 342 h 512"/>
              <a:gd name="T4" fmla="*/ 269 w 512"/>
              <a:gd name="T5" fmla="*/ 348 h 512"/>
              <a:gd name="T6" fmla="*/ 256 w 512"/>
              <a:gd name="T7" fmla="*/ 352 h 512"/>
              <a:gd name="T8" fmla="*/ 253 w 512"/>
              <a:gd name="T9" fmla="*/ 350 h 512"/>
              <a:gd name="T10" fmla="*/ 250 w 512"/>
              <a:gd name="T11" fmla="*/ 349 h 512"/>
              <a:gd name="T12" fmla="*/ 243 w 512"/>
              <a:gd name="T13" fmla="*/ 348 h 512"/>
              <a:gd name="T14" fmla="*/ 234 w 512"/>
              <a:gd name="T15" fmla="*/ 338 h 512"/>
              <a:gd name="T16" fmla="*/ 235 w 512"/>
              <a:gd name="T17" fmla="*/ 324 h 512"/>
              <a:gd name="T18" fmla="*/ 243 w 512"/>
              <a:gd name="T19" fmla="*/ 313 h 512"/>
              <a:gd name="T20" fmla="*/ 256 w 512"/>
              <a:gd name="T21" fmla="*/ 309 h 512"/>
              <a:gd name="T22" fmla="*/ 258 w 512"/>
              <a:gd name="T23" fmla="*/ 310 h 512"/>
              <a:gd name="T24" fmla="*/ 262 w 512"/>
              <a:gd name="T25" fmla="*/ 312 h 512"/>
              <a:gd name="T26" fmla="*/ 268 w 512"/>
              <a:gd name="T27" fmla="*/ 313 h 512"/>
              <a:gd name="T28" fmla="*/ 277 w 512"/>
              <a:gd name="T29" fmla="*/ 324 h 512"/>
              <a:gd name="T30" fmla="*/ 352 w 512"/>
              <a:gd name="T31" fmla="*/ 117 h 512"/>
              <a:gd name="T32" fmla="*/ 160 w 512"/>
              <a:gd name="T33" fmla="*/ 394 h 512"/>
              <a:gd name="T34" fmla="*/ 297 w 512"/>
              <a:gd name="T35" fmla="*/ 330 h 512"/>
              <a:gd name="T36" fmla="*/ 298 w 512"/>
              <a:gd name="T37" fmla="*/ 317 h 512"/>
              <a:gd name="T38" fmla="*/ 289 w 512"/>
              <a:gd name="T39" fmla="*/ 306 h 512"/>
              <a:gd name="T40" fmla="*/ 282 w 512"/>
              <a:gd name="T41" fmla="*/ 294 h 512"/>
              <a:gd name="T42" fmla="*/ 268 w 512"/>
              <a:gd name="T43" fmla="*/ 291 h 512"/>
              <a:gd name="T44" fmla="*/ 256 w 512"/>
              <a:gd name="T45" fmla="*/ 286 h 512"/>
              <a:gd name="T46" fmla="*/ 243 w 512"/>
              <a:gd name="T47" fmla="*/ 291 h 512"/>
              <a:gd name="T48" fmla="*/ 229 w 512"/>
              <a:gd name="T49" fmla="*/ 294 h 512"/>
              <a:gd name="T50" fmla="*/ 223 w 512"/>
              <a:gd name="T51" fmla="*/ 306 h 512"/>
              <a:gd name="T52" fmla="*/ 213 w 512"/>
              <a:gd name="T53" fmla="*/ 317 h 512"/>
              <a:gd name="T54" fmla="*/ 215 w 512"/>
              <a:gd name="T55" fmla="*/ 330 h 512"/>
              <a:gd name="T56" fmla="*/ 213 w 512"/>
              <a:gd name="T57" fmla="*/ 344 h 512"/>
              <a:gd name="T58" fmla="*/ 223 w 512"/>
              <a:gd name="T59" fmla="*/ 354 h 512"/>
              <a:gd name="T60" fmla="*/ 229 w 512"/>
              <a:gd name="T61" fmla="*/ 366 h 512"/>
              <a:gd name="T62" fmla="*/ 243 w 512"/>
              <a:gd name="T63" fmla="*/ 369 h 512"/>
              <a:gd name="T64" fmla="*/ 256 w 512"/>
              <a:gd name="T65" fmla="*/ 375 h 512"/>
              <a:gd name="T66" fmla="*/ 268 w 512"/>
              <a:gd name="T67" fmla="*/ 369 h 512"/>
              <a:gd name="T68" fmla="*/ 282 w 512"/>
              <a:gd name="T69" fmla="*/ 366 h 512"/>
              <a:gd name="T70" fmla="*/ 289 w 512"/>
              <a:gd name="T71" fmla="*/ 354 h 512"/>
              <a:gd name="T72" fmla="*/ 298 w 512"/>
              <a:gd name="T73" fmla="*/ 344 h 512"/>
              <a:gd name="T74" fmla="*/ 297 w 512"/>
              <a:gd name="T75" fmla="*/ 330 h 512"/>
              <a:gd name="T76" fmla="*/ 192 w 512"/>
              <a:gd name="T77" fmla="*/ 170 h 512"/>
              <a:gd name="T78" fmla="*/ 330 w 512"/>
              <a:gd name="T79" fmla="*/ 160 h 512"/>
              <a:gd name="T80" fmla="*/ 192 w 512"/>
              <a:gd name="T81" fmla="*/ 149 h 512"/>
              <a:gd name="T82" fmla="*/ 181 w 512"/>
              <a:gd name="T83" fmla="*/ 202 h 512"/>
              <a:gd name="T84" fmla="*/ 320 w 512"/>
              <a:gd name="T85" fmla="*/ 213 h 512"/>
              <a:gd name="T86" fmla="*/ 320 w 512"/>
              <a:gd name="T87" fmla="*/ 192 h 512"/>
              <a:gd name="T88" fmla="*/ 181 w 512"/>
              <a:gd name="T89" fmla="*/ 202 h 512"/>
              <a:gd name="T90" fmla="*/ 192 w 512"/>
              <a:gd name="T91" fmla="*/ 256 h 512"/>
              <a:gd name="T92" fmla="*/ 330 w 512"/>
              <a:gd name="T93" fmla="*/ 245 h 512"/>
              <a:gd name="T94" fmla="*/ 192 w 512"/>
              <a:gd name="T95" fmla="*/ 234 h 512"/>
              <a:gd name="T96" fmla="*/ 512 w 512"/>
              <a:gd name="T97" fmla="*/ 256 h 512"/>
              <a:gd name="T98" fmla="*/ 0 w 512"/>
              <a:gd name="T99" fmla="*/ 256 h 512"/>
              <a:gd name="T100" fmla="*/ 512 w 512"/>
              <a:gd name="T101" fmla="*/ 256 h 512"/>
              <a:gd name="T102" fmla="*/ 362 w 512"/>
              <a:gd name="T103" fmla="*/ 96 h 512"/>
              <a:gd name="T104" fmla="*/ 138 w 512"/>
              <a:gd name="T105" fmla="*/ 106 h 512"/>
              <a:gd name="T106" fmla="*/ 149 w 512"/>
              <a:gd name="T107" fmla="*/ 416 h 512"/>
              <a:gd name="T108" fmla="*/ 373 w 512"/>
              <a:gd name="T109" fmla="*/ 4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2" h="512">
                <a:moveTo>
                  <a:pt x="277" y="324"/>
                </a:moveTo>
                <a:cubicBezTo>
                  <a:pt x="277" y="325"/>
                  <a:pt x="275" y="327"/>
                  <a:pt x="275" y="330"/>
                </a:cubicBezTo>
                <a:cubicBezTo>
                  <a:pt x="275" y="333"/>
                  <a:pt x="276" y="335"/>
                  <a:pt x="277" y="337"/>
                </a:cubicBezTo>
                <a:cubicBezTo>
                  <a:pt x="275" y="338"/>
                  <a:pt x="273" y="340"/>
                  <a:pt x="271" y="342"/>
                </a:cubicBezTo>
                <a:cubicBezTo>
                  <a:pt x="270" y="344"/>
                  <a:pt x="269" y="346"/>
                  <a:pt x="269" y="348"/>
                </a:cubicBezTo>
                <a:cubicBezTo>
                  <a:pt x="269" y="348"/>
                  <a:pt x="269" y="348"/>
                  <a:pt x="269" y="348"/>
                </a:cubicBezTo>
                <a:cubicBezTo>
                  <a:pt x="267" y="348"/>
                  <a:pt x="264" y="348"/>
                  <a:pt x="262" y="349"/>
                </a:cubicBezTo>
                <a:cubicBezTo>
                  <a:pt x="259" y="350"/>
                  <a:pt x="257" y="351"/>
                  <a:pt x="256" y="352"/>
                </a:cubicBezTo>
                <a:cubicBezTo>
                  <a:pt x="255" y="352"/>
                  <a:pt x="255" y="351"/>
                  <a:pt x="254" y="351"/>
                </a:cubicBezTo>
                <a:cubicBezTo>
                  <a:pt x="254" y="351"/>
                  <a:pt x="253" y="351"/>
                  <a:pt x="253" y="350"/>
                </a:cubicBezTo>
                <a:cubicBezTo>
                  <a:pt x="252" y="350"/>
                  <a:pt x="251" y="349"/>
                  <a:pt x="250" y="349"/>
                </a:cubicBezTo>
                <a:cubicBezTo>
                  <a:pt x="250" y="349"/>
                  <a:pt x="250" y="349"/>
                  <a:pt x="250" y="349"/>
                </a:cubicBezTo>
                <a:cubicBezTo>
                  <a:pt x="249" y="349"/>
                  <a:pt x="249" y="349"/>
                  <a:pt x="248" y="348"/>
                </a:cubicBezTo>
                <a:cubicBezTo>
                  <a:pt x="246" y="348"/>
                  <a:pt x="244" y="348"/>
                  <a:pt x="243" y="348"/>
                </a:cubicBezTo>
                <a:cubicBezTo>
                  <a:pt x="242" y="346"/>
                  <a:pt x="241" y="344"/>
                  <a:pt x="240" y="342"/>
                </a:cubicBezTo>
                <a:cubicBezTo>
                  <a:pt x="238" y="340"/>
                  <a:pt x="236" y="339"/>
                  <a:pt x="234" y="338"/>
                </a:cubicBezTo>
                <a:cubicBezTo>
                  <a:pt x="235" y="336"/>
                  <a:pt x="236" y="333"/>
                  <a:pt x="236" y="331"/>
                </a:cubicBezTo>
                <a:cubicBezTo>
                  <a:pt x="236" y="328"/>
                  <a:pt x="235" y="326"/>
                  <a:pt x="235" y="324"/>
                </a:cubicBezTo>
                <a:cubicBezTo>
                  <a:pt x="236" y="323"/>
                  <a:pt x="238" y="321"/>
                  <a:pt x="239" y="319"/>
                </a:cubicBezTo>
                <a:cubicBezTo>
                  <a:pt x="241" y="317"/>
                  <a:pt x="242" y="315"/>
                  <a:pt x="243" y="313"/>
                </a:cubicBezTo>
                <a:cubicBezTo>
                  <a:pt x="245" y="313"/>
                  <a:pt x="247" y="313"/>
                  <a:pt x="250" y="312"/>
                </a:cubicBezTo>
                <a:cubicBezTo>
                  <a:pt x="252" y="311"/>
                  <a:pt x="254" y="310"/>
                  <a:pt x="256" y="309"/>
                </a:cubicBezTo>
                <a:cubicBezTo>
                  <a:pt x="256" y="309"/>
                  <a:pt x="257" y="309"/>
                  <a:pt x="257" y="310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9" y="311"/>
                  <a:pt x="260" y="311"/>
                  <a:pt x="261" y="312"/>
                </a:cubicBezTo>
                <a:cubicBezTo>
                  <a:pt x="261" y="312"/>
                  <a:pt x="261" y="312"/>
                  <a:pt x="262" y="312"/>
                </a:cubicBezTo>
                <a:cubicBezTo>
                  <a:pt x="262" y="312"/>
                  <a:pt x="263" y="312"/>
                  <a:pt x="263" y="312"/>
                </a:cubicBezTo>
                <a:cubicBezTo>
                  <a:pt x="265" y="313"/>
                  <a:pt x="267" y="313"/>
                  <a:pt x="268" y="313"/>
                </a:cubicBezTo>
                <a:cubicBezTo>
                  <a:pt x="269" y="315"/>
                  <a:pt x="270" y="317"/>
                  <a:pt x="271" y="319"/>
                </a:cubicBezTo>
                <a:cubicBezTo>
                  <a:pt x="273" y="321"/>
                  <a:pt x="276" y="322"/>
                  <a:pt x="277" y="324"/>
                </a:cubicBezTo>
                <a:close/>
                <a:moveTo>
                  <a:pt x="160" y="117"/>
                </a:moveTo>
                <a:cubicBezTo>
                  <a:pt x="352" y="117"/>
                  <a:pt x="352" y="117"/>
                  <a:pt x="352" y="117"/>
                </a:cubicBezTo>
                <a:cubicBezTo>
                  <a:pt x="352" y="394"/>
                  <a:pt x="352" y="394"/>
                  <a:pt x="352" y="394"/>
                </a:cubicBezTo>
                <a:cubicBezTo>
                  <a:pt x="160" y="394"/>
                  <a:pt x="160" y="394"/>
                  <a:pt x="160" y="394"/>
                </a:cubicBezTo>
                <a:lnTo>
                  <a:pt x="160" y="117"/>
                </a:lnTo>
                <a:close/>
                <a:moveTo>
                  <a:pt x="297" y="330"/>
                </a:moveTo>
                <a:cubicBezTo>
                  <a:pt x="297" y="330"/>
                  <a:pt x="297" y="330"/>
                  <a:pt x="297" y="329"/>
                </a:cubicBezTo>
                <a:cubicBezTo>
                  <a:pt x="298" y="327"/>
                  <a:pt x="300" y="322"/>
                  <a:pt x="298" y="317"/>
                </a:cubicBezTo>
                <a:cubicBezTo>
                  <a:pt x="296" y="311"/>
                  <a:pt x="292" y="308"/>
                  <a:pt x="289" y="307"/>
                </a:cubicBezTo>
                <a:cubicBezTo>
                  <a:pt x="289" y="307"/>
                  <a:pt x="289" y="306"/>
                  <a:pt x="289" y="306"/>
                </a:cubicBezTo>
                <a:cubicBezTo>
                  <a:pt x="289" y="306"/>
                  <a:pt x="289" y="306"/>
                  <a:pt x="289" y="306"/>
                </a:cubicBezTo>
                <a:cubicBezTo>
                  <a:pt x="288" y="303"/>
                  <a:pt x="286" y="298"/>
                  <a:pt x="282" y="294"/>
                </a:cubicBezTo>
                <a:cubicBezTo>
                  <a:pt x="277" y="291"/>
                  <a:pt x="272" y="291"/>
                  <a:pt x="269" y="291"/>
                </a:cubicBezTo>
                <a:cubicBezTo>
                  <a:pt x="269" y="291"/>
                  <a:pt x="269" y="291"/>
                  <a:pt x="268" y="291"/>
                </a:cubicBezTo>
                <a:cubicBezTo>
                  <a:pt x="268" y="291"/>
                  <a:pt x="268" y="291"/>
                  <a:pt x="268" y="291"/>
                </a:cubicBezTo>
                <a:cubicBezTo>
                  <a:pt x="265" y="289"/>
                  <a:pt x="261" y="286"/>
                  <a:pt x="256" y="286"/>
                </a:cubicBezTo>
                <a:cubicBezTo>
                  <a:pt x="250" y="286"/>
                  <a:pt x="246" y="289"/>
                  <a:pt x="243" y="291"/>
                </a:cubicBezTo>
                <a:cubicBezTo>
                  <a:pt x="243" y="291"/>
                  <a:pt x="243" y="291"/>
                  <a:pt x="243" y="291"/>
                </a:cubicBezTo>
                <a:cubicBezTo>
                  <a:pt x="243" y="291"/>
                  <a:pt x="242" y="291"/>
                  <a:pt x="242" y="291"/>
                </a:cubicBezTo>
                <a:cubicBezTo>
                  <a:pt x="239" y="291"/>
                  <a:pt x="234" y="291"/>
                  <a:pt x="229" y="294"/>
                </a:cubicBezTo>
                <a:cubicBezTo>
                  <a:pt x="225" y="298"/>
                  <a:pt x="224" y="303"/>
                  <a:pt x="223" y="306"/>
                </a:cubicBezTo>
                <a:cubicBezTo>
                  <a:pt x="223" y="306"/>
                  <a:pt x="223" y="306"/>
                  <a:pt x="223" y="306"/>
                </a:cubicBezTo>
                <a:cubicBezTo>
                  <a:pt x="222" y="306"/>
                  <a:pt x="222" y="307"/>
                  <a:pt x="222" y="307"/>
                </a:cubicBezTo>
                <a:cubicBezTo>
                  <a:pt x="219" y="308"/>
                  <a:pt x="215" y="311"/>
                  <a:pt x="213" y="317"/>
                </a:cubicBezTo>
                <a:cubicBezTo>
                  <a:pt x="212" y="322"/>
                  <a:pt x="213" y="327"/>
                  <a:pt x="214" y="329"/>
                </a:cubicBezTo>
                <a:cubicBezTo>
                  <a:pt x="215" y="330"/>
                  <a:pt x="215" y="330"/>
                  <a:pt x="215" y="330"/>
                </a:cubicBezTo>
                <a:cubicBezTo>
                  <a:pt x="215" y="331"/>
                  <a:pt x="215" y="331"/>
                  <a:pt x="214" y="331"/>
                </a:cubicBezTo>
                <a:cubicBezTo>
                  <a:pt x="213" y="334"/>
                  <a:pt x="212" y="339"/>
                  <a:pt x="213" y="344"/>
                </a:cubicBezTo>
                <a:cubicBezTo>
                  <a:pt x="215" y="350"/>
                  <a:pt x="219" y="352"/>
                  <a:pt x="222" y="354"/>
                </a:cubicBezTo>
                <a:cubicBezTo>
                  <a:pt x="222" y="354"/>
                  <a:pt x="222" y="354"/>
                  <a:pt x="223" y="354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4" y="358"/>
                  <a:pt x="225" y="363"/>
                  <a:pt x="229" y="366"/>
                </a:cubicBezTo>
                <a:cubicBezTo>
                  <a:pt x="234" y="370"/>
                  <a:pt x="239" y="370"/>
                  <a:pt x="242" y="369"/>
                </a:cubicBezTo>
                <a:cubicBezTo>
                  <a:pt x="242" y="369"/>
                  <a:pt x="243" y="369"/>
                  <a:pt x="243" y="369"/>
                </a:cubicBezTo>
                <a:cubicBezTo>
                  <a:pt x="243" y="369"/>
                  <a:pt x="243" y="370"/>
                  <a:pt x="243" y="370"/>
                </a:cubicBezTo>
                <a:cubicBezTo>
                  <a:pt x="246" y="372"/>
                  <a:pt x="250" y="375"/>
                  <a:pt x="256" y="375"/>
                </a:cubicBezTo>
                <a:cubicBezTo>
                  <a:pt x="261" y="375"/>
                  <a:pt x="265" y="372"/>
                  <a:pt x="268" y="370"/>
                </a:cubicBezTo>
                <a:cubicBezTo>
                  <a:pt x="268" y="370"/>
                  <a:pt x="268" y="369"/>
                  <a:pt x="268" y="369"/>
                </a:cubicBezTo>
                <a:cubicBezTo>
                  <a:pt x="269" y="369"/>
                  <a:pt x="269" y="369"/>
                  <a:pt x="269" y="369"/>
                </a:cubicBezTo>
                <a:cubicBezTo>
                  <a:pt x="272" y="370"/>
                  <a:pt x="277" y="370"/>
                  <a:pt x="282" y="366"/>
                </a:cubicBezTo>
                <a:cubicBezTo>
                  <a:pt x="286" y="363"/>
                  <a:pt x="288" y="358"/>
                  <a:pt x="289" y="355"/>
                </a:cubicBezTo>
                <a:cubicBezTo>
                  <a:pt x="289" y="355"/>
                  <a:pt x="289" y="355"/>
                  <a:pt x="289" y="354"/>
                </a:cubicBezTo>
                <a:cubicBezTo>
                  <a:pt x="289" y="354"/>
                  <a:pt x="289" y="354"/>
                  <a:pt x="289" y="354"/>
                </a:cubicBezTo>
                <a:cubicBezTo>
                  <a:pt x="292" y="352"/>
                  <a:pt x="296" y="350"/>
                  <a:pt x="298" y="344"/>
                </a:cubicBezTo>
                <a:cubicBezTo>
                  <a:pt x="300" y="339"/>
                  <a:pt x="298" y="334"/>
                  <a:pt x="297" y="331"/>
                </a:cubicBezTo>
                <a:cubicBezTo>
                  <a:pt x="297" y="331"/>
                  <a:pt x="297" y="331"/>
                  <a:pt x="297" y="330"/>
                </a:cubicBezTo>
                <a:close/>
                <a:moveTo>
                  <a:pt x="181" y="160"/>
                </a:moveTo>
                <a:cubicBezTo>
                  <a:pt x="181" y="166"/>
                  <a:pt x="186" y="170"/>
                  <a:pt x="192" y="170"/>
                </a:cubicBezTo>
                <a:cubicBezTo>
                  <a:pt x="320" y="170"/>
                  <a:pt x="320" y="170"/>
                  <a:pt x="320" y="170"/>
                </a:cubicBezTo>
                <a:cubicBezTo>
                  <a:pt x="326" y="170"/>
                  <a:pt x="330" y="166"/>
                  <a:pt x="330" y="160"/>
                </a:cubicBezTo>
                <a:cubicBezTo>
                  <a:pt x="330" y="154"/>
                  <a:pt x="326" y="149"/>
                  <a:pt x="320" y="149"/>
                </a:cubicBezTo>
                <a:cubicBezTo>
                  <a:pt x="192" y="149"/>
                  <a:pt x="192" y="149"/>
                  <a:pt x="192" y="149"/>
                </a:cubicBezTo>
                <a:cubicBezTo>
                  <a:pt x="186" y="149"/>
                  <a:pt x="181" y="154"/>
                  <a:pt x="181" y="160"/>
                </a:cubicBezTo>
                <a:close/>
                <a:moveTo>
                  <a:pt x="181" y="202"/>
                </a:moveTo>
                <a:cubicBezTo>
                  <a:pt x="181" y="208"/>
                  <a:pt x="186" y="213"/>
                  <a:pt x="192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6" y="213"/>
                  <a:pt x="330" y="208"/>
                  <a:pt x="330" y="202"/>
                </a:cubicBezTo>
                <a:cubicBezTo>
                  <a:pt x="330" y="196"/>
                  <a:pt x="326" y="192"/>
                  <a:pt x="320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86" y="192"/>
                  <a:pt x="181" y="196"/>
                  <a:pt x="181" y="202"/>
                </a:cubicBezTo>
                <a:close/>
                <a:moveTo>
                  <a:pt x="181" y="245"/>
                </a:moveTo>
                <a:cubicBezTo>
                  <a:pt x="181" y="251"/>
                  <a:pt x="186" y="256"/>
                  <a:pt x="192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26" y="256"/>
                  <a:pt x="330" y="251"/>
                  <a:pt x="330" y="245"/>
                </a:cubicBezTo>
                <a:cubicBezTo>
                  <a:pt x="330" y="239"/>
                  <a:pt x="326" y="234"/>
                  <a:pt x="320" y="234"/>
                </a:cubicBezTo>
                <a:cubicBezTo>
                  <a:pt x="192" y="234"/>
                  <a:pt x="192" y="234"/>
                  <a:pt x="192" y="234"/>
                </a:cubicBezTo>
                <a:cubicBezTo>
                  <a:pt x="186" y="234"/>
                  <a:pt x="181" y="239"/>
                  <a:pt x="181" y="245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106"/>
                </a:moveTo>
                <a:cubicBezTo>
                  <a:pt x="373" y="100"/>
                  <a:pt x="368" y="96"/>
                  <a:pt x="362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3" y="96"/>
                  <a:pt x="138" y="100"/>
                  <a:pt x="138" y="106"/>
                </a:cubicBezTo>
                <a:cubicBezTo>
                  <a:pt x="138" y="405"/>
                  <a:pt x="138" y="405"/>
                  <a:pt x="138" y="405"/>
                </a:cubicBezTo>
                <a:cubicBezTo>
                  <a:pt x="138" y="411"/>
                  <a:pt x="143" y="416"/>
                  <a:pt x="149" y="416"/>
                </a:cubicBezTo>
                <a:cubicBezTo>
                  <a:pt x="362" y="416"/>
                  <a:pt x="362" y="416"/>
                  <a:pt x="362" y="416"/>
                </a:cubicBezTo>
                <a:cubicBezTo>
                  <a:pt x="368" y="416"/>
                  <a:pt x="373" y="411"/>
                  <a:pt x="373" y="405"/>
                </a:cubicBezTo>
                <a:lnTo>
                  <a:pt x="373" y="106"/>
                </a:lnTo>
                <a:close/>
              </a:path>
            </a:pathLst>
          </a:custGeom>
          <a:solidFill>
            <a:srgbClr val="26890D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>
              <a:solidFill>
                <a:schemeClr val="tx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81" name="Freeform 249">
            <a:extLst>
              <a:ext uri="{FF2B5EF4-FFF2-40B4-BE49-F238E27FC236}">
                <a16:creationId xmlns:a16="http://schemas.microsoft.com/office/drawing/2014/main" id="{936C4408-D1D5-1741-A655-CF12F1DFD8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517365" y="8545754"/>
            <a:ext cx="1008000" cy="1008000"/>
          </a:xfrm>
          <a:custGeom>
            <a:avLst/>
            <a:gdLst>
              <a:gd name="T0" fmla="*/ 359 w 512"/>
              <a:gd name="T1" fmla="*/ 182 h 512"/>
              <a:gd name="T2" fmla="*/ 374 w 512"/>
              <a:gd name="T3" fmla="*/ 197 h 512"/>
              <a:gd name="T4" fmla="*/ 329 w 512"/>
              <a:gd name="T5" fmla="*/ 242 h 512"/>
              <a:gd name="T6" fmla="*/ 313 w 512"/>
              <a:gd name="T7" fmla="*/ 227 h 512"/>
              <a:gd name="T8" fmla="*/ 359 w 512"/>
              <a:gd name="T9" fmla="*/ 182 h 512"/>
              <a:gd name="T10" fmla="*/ 217 w 512"/>
              <a:gd name="T11" fmla="*/ 324 h 512"/>
              <a:gd name="T12" fmla="*/ 210 w 512"/>
              <a:gd name="T13" fmla="*/ 346 h 512"/>
              <a:gd name="T14" fmla="*/ 232 w 512"/>
              <a:gd name="T15" fmla="*/ 339 h 512"/>
              <a:gd name="T16" fmla="*/ 313 w 512"/>
              <a:gd name="T17" fmla="*/ 257 h 512"/>
              <a:gd name="T18" fmla="*/ 298 w 512"/>
              <a:gd name="T19" fmla="*/ 242 h 512"/>
              <a:gd name="T20" fmla="*/ 217 w 512"/>
              <a:gd name="T21" fmla="*/ 324 h 512"/>
              <a:gd name="T22" fmla="*/ 512 w 512"/>
              <a:gd name="T23" fmla="*/ 256 h 512"/>
              <a:gd name="T24" fmla="*/ 256 w 512"/>
              <a:gd name="T25" fmla="*/ 512 h 512"/>
              <a:gd name="T26" fmla="*/ 0 w 512"/>
              <a:gd name="T27" fmla="*/ 256 h 512"/>
              <a:gd name="T28" fmla="*/ 256 w 512"/>
              <a:gd name="T29" fmla="*/ 0 h 512"/>
              <a:gd name="T30" fmla="*/ 512 w 512"/>
              <a:gd name="T31" fmla="*/ 256 h 512"/>
              <a:gd name="T32" fmla="*/ 143 w 512"/>
              <a:gd name="T33" fmla="*/ 327 h 512"/>
              <a:gd name="T34" fmla="*/ 153 w 512"/>
              <a:gd name="T35" fmla="*/ 319 h 512"/>
              <a:gd name="T36" fmla="*/ 194 w 512"/>
              <a:gd name="T37" fmla="*/ 263 h 512"/>
              <a:gd name="T38" fmla="*/ 105 w 512"/>
              <a:gd name="T39" fmla="*/ 234 h 512"/>
              <a:gd name="T40" fmla="*/ 96 w 512"/>
              <a:gd name="T41" fmla="*/ 246 h 512"/>
              <a:gd name="T42" fmla="*/ 107 w 512"/>
              <a:gd name="T43" fmla="*/ 256 h 512"/>
              <a:gd name="T44" fmla="*/ 174 w 512"/>
              <a:gd name="T45" fmla="*/ 269 h 512"/>
              <a:gd name="T46" fmla="*/ 145 w 512"/>
              <a:gd name="T47" fmla="*/ 299 h 512"/>
              <a:gd name="T48" fmla="*/ 122 w 512"/>
              <a:gd name="T49" fmla="*/ 326 h 512"/>
              <a:gd name="T50" fmla="*/ 143 w 512"/>
              <a:gd name="T51" fmla="*/ 360 h 512"/>
              <a:gd name="T52" fmla="*/ 149 w 512"/>
              <a:gd name="T53" fmla="*/ 362 h 512"/>
              <a:gd name="T54" fmla="*/ 158 w 512"/>
              <a:gd name="T55" fmla="*/ 358 h 512"/>
              <a:gd name="T56" fmla="*/ 155 w 512"/>
              <a:gd name="T57" fmla="*/ 343 h 512"/>
              <a:gd name="T58" fmla="*/ 143 w 512"/>
              <a:gd name="T59" fmla="*/ 327 h 512"/>
              <a:gd name="T60" fmla="*/ 400 w 512"/>
              <a:gd name="T61" fmla="*/ 197 h 512"/>
              <a:gd name="T62" fmla="*/ 396 w 512"/>
              <a:gd name="T63" fmla="*/ 190 h 512"/>
              <a:gd name="T64" fmla="*/ 366 w 512"/>
              <a:gd name="T65" fmla="*/ 159 h 512"/>
              <a:gd name="T66" fmla="*/ 351 w 512"/>
              <a:gd name="T67" fmla="*/ 159 h 512"/>
              <a:gd name="T68" fmla="*/ 291 w 512"/>
              <a:gd name="T69" fmla="*/ 220 h 512"/>
              <a:gd name="T70" fmla="*/ 200 w 512"/>
              <a:gd name="T71" fmla="*/ 310 h 512"/>
              <a:gd name="T72" fmla="*/ 198 w 512"/>
              <a:gd name="T73" fmla="*/ 314 h 512"/>
              <a:gd name="T74" fmla="*/ 183 w 512"/>
              <a:gd name="T75" fmla="*/ 360 h 512"/>
              <a:gd name="T76" fmla="*/ 185 w 512"/>
              <a:gd name="T77" fmla="*/ 371 h 512"/>
              <a:gd name="T78" fmla="*/ 193 w 512"/>
              <a:gd name="T79" fmla="*/ 374 h 512"/>
              <a:gd name="T80" fmla="*/ 196 w 512"/>
              <a:gd name="T81" fmla="*/ 373 h 512"/>
              <a:gd name="T82" fmla="*/ 241 w 512"/>
              <a:gd name="T83" fmla="*/ 358 h 512"/>
              <a:gd name="T84" fmla="*/ 246 w 512"/>
              <a:gd name="T85" fmla="*/ 356 h 512"/>
              <a:gd name="T86" fmla="*/ 336 w 512"/>
              <a:gd name="T87" fmla="*/ 265 h 512"/>
              <a:gd name="T88" fmla="*/ 396 w 512"/>
              <a:gd name="T89" fmla="*/ 205 h 512"/>
              <a:gd name="T90" fmla="*/ 400 w 512"/>
              <a:gd name="T91" fmla="*/ 19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12" h="512">
                <a:moveTo>
                  <a:pt x="359" y="182"/>
                </a:moveTo>
                <a:cubicBezTo>
                  <a:pt x="374" y="197"/>
                  <a:pt x="374" y="197"/>
                  <a:pt x="374" y="197"/>
                </a:cubicBezTo>
                <a:cubicBezTo>
                  <a:pt x="329" y="242"/>
                  <a:pt x="329" y="242"/>
                  <a:pt x="329" y="242"/>
                </a:cubicBezTo>
                <a:cubicBezTo>
                  <a:pt x="313" y="227"/>
                  <a:pt x="313" y="227"/>
                  <a:pt x="313" y="227"/>
                </a:cubicBezTo>
                <a:lnTo>
                  <a:pt x="359" y="182"/>
                </a:lnTo>
                <a:close/>
                <a:moveTo>
                  <a:pt x="217" y="324"/>
                </a:moveTo>
                <a:cubicBezTo>
                  <a:pt x="210" y="346"/>
                  <a:pt x="210" y="346"/>
                  <a:pt x="210" y="346"/>
                </a:cubicBezTo>
                <a:cubicBezTo>
                  <a:pt x="232" y="339"/>
                  <a:pt x="232" y="339"/>
                  <a:pt x="232" y="339"/>
                </a:cubicBezTo>
                <a:cubicBezTo>
                  <a:pt x="313" y="257"/>
                  <a:pt x="313" y="257"/>
                  <a:pt x="313" y="257"/>
                </a:cubicBezTo>
                <a:cubicBezTo>
                  <a:pt x="298" y="242"/>
                  <a:pt x="298" y="242"/>
                  <a:pt x="298" y="242"/>
                </a:cubicBezTo>
                <a:lnTo>
                  <a:pt x="217" y="324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143" y="327"/>
                </a:moveTo>
                <a:cubicBezTo>
                  <a:pt x="143" y="325"/>
                  <a:pt x="147" y="322"/>
                  <a:pt x="153" y="319"/>
                </a:cubicBezTo>
                <a:cubicBezTo>
                  <a:pt x="183" y="305"/>
                  <a:pt x="200" y="283"/>
                  <a:pt x="194" y="263"/>
                </a:cubicBezTo>
                <a:cubicBezTo>
                  <a:pt x="191" y="250"/>
                  <a:pt x="175" y="228"/>
                  <a:pt x="105" y="234"/>
                </a:cubicBezTo>
                <a:cubicBezTo>
                  <a:pt x="100" y="235"/>
                  <a:pt x="95" y="240"/>
                  <a:pt x="96" y="246"/>
                </a:cubicBezTo>
                <a:cubicBezTo>
                  <a:pt x="96" y="252"/>
                  <a:pt x="101" y="256"/>
                  <a:pt x="107" y="256"/>
                </a:cubicBezTo>
                <a:cubicBezTo>
                  <a:pt x="156" y="251"/>
                  <a:pt x="172" y="262"/>
                  <a:pt x="174" y="269"/>
                </a:cubicBezTo>
                <a:cubicBezTo>
                  <a:pt x="176" y="276"/>
                  <a:pt x="165" y="290"/>
                  <a:pt x="145" y="299"/>
                </a:cubicBezTo>
                <a:cubicBezTo>
                  <a:pt x="130" y="306"/>
                  <a:pt x="123" y="315"/>
                  <a:pt x="122" y="326"/>
                </a:cubicBezTo>
                <a:cubicBezTo>
                  <a:pt x="120" y="344"/>
                  <a:pt x="141" y="359"/>
                  <a:pt x="143" y="360"/>
                </a:cubicBezTo>
                <a:cubicBezTo>
                  <a:pt x="145" y="362"/>
                  <a:pt x="147" y="362"/>
                  <a:pt x="149" y="362"/>
                </a:cubicBezTo>
                <a:cubicBezTo>
                  <a:pt x="152" y="362"/>
                  <a:pt x="156" y="361"/>
                  <a:pt x="158" y="358"/>
                </a:cubicBezTo>
                <a:cubicBezTo>
                  <a:pt x="161" y="353"/>
                  <a:pt x="160" y="346"/>
                  <a:pt x="155" y="343"/>
                </a:cubicBezTo>
                <a:cubicBezTo>
                  <a:pt x="151" y="340"/>
                  <a:pt x="143" y="332"/>
                  <a:pt x="143" y="327"/>
                </a:cubicBezTo>
                <a:close/>
                <a:moveTo>
                  <a:pt x="400" y="197"/>
                </a:moveTo>
                <a:cubicBezTo>
                  <a:pt x="400" y="194"/>
                  <a:pt x="398" y="192"/>
                  <a:pt x="396" y="190"/>
                </a:cubicBezTo>
                <a:cubicBezTo>
                  <a:pt x="366" y="159"/>
                  <a:pt x="366" y="159"/>
                  <a:pt x="366" y="159"/>
                </a:cubicBezTo>
                <a:cubicBezTo>
                  <a:pt x="362" y="155"/>
                  <a:pt x="355" y="155"/>
                  <a:pt x="351" y="159"/>
                </a:cubicBezTo>
                <a:cubicBezTo>
                  <a:pt x="291" y="220"/>
                  <a:pt x="291" y="220"/>
                  <a:pt x="291" y="220"/>
                </a:cubicBezTo>
                <a:cubicBezTo>
                  <a:pt x="200" y="310"/>
                  <a:pt x="200" y="310"/>
                  <a:pt x="200" y="310"/>
                </a:cubicBezTo>
                <a:cubicBezTo>
                  <a:pt x="199" y="311"/>
                  <a:pt x="198" y="313"/>
                  <a:pt x="198" y="314"/>
                </a:cubicBezTo>
                <a:cubicBezTo>
                  <a:pt x="183" y="360"/>
                  <a:pt x="183" y="360"/>
                  <a:pt x="183" y="360"/>
                </a:cubicBezTo>
                <a:cubicBezTo>
                  <a:pt x="181" y="364"/>
                  <a:pt x="182" y="368"/>
                  <a:pt x="185" y="371"/>
                </a:cubicBezTo>
                <a:cubicBezTo>
                  <a:pt x="187" y="373"/>
                  <a:pt x="190" y="374"/>
                  <a:pt x="193" y="374"/>
                </a:cubicBezTo>
                <a:cubicBezTo>
                  <a:pt x="194" y="374"/>
                  <a:pt x="195" y="374"/>
                  <a:pt x="196" y="373"/>
                </a:cubicBezTo>
                <a:cubicBezTo>
                  <a:pt x="241" y="358"/>
                  <a:pt x="241" y="358"/>
                  <a:pt x="241" y="358"/>
                </a:cubicBezTo>
                <a:cubicBezTo>
                  <a:pt x="243" y="358"/>
                  <a:pt x="244" y="357"/>
                  <a:pt x="246" y="356"/>
                </a:cubicBezTo>
                <a:cubicBezTo>
                  <a:pt x="336" y="265"/>
                  <a:pt x="336" y="265"/>
                  <a:pt x="336" y="265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8" y="203"/>
                  <a:pt x="400" y="200"/>
                  <a:pt x="400" y="197"/>
                </a:cubicBezTo>
                <a:close/>
              </a:path>
            </a:pathLst>
          </a:custGeom>
          <a:solidFill>
            <a:srgbClr val="26890D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>
              <a:solidFill>
                <a:schemeClr val="tx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63" name="Freeform 18">
            <a:extLst>
              <a:ext uri="{FF2B5EF4-FFF2-40B4-BE49-F238E27FC236}">
                <a16:creationId xmlns:a16="http://schemas.microsoft.com/office/drawing/2014/main" id="{ED2CE97C-9ED6-4029-B5F2-BDBF645A126D}"/>
              </a:ext>
            </a:extLst>
          </p:cNvPr>
          <p:cNvSpPr>
            <a:spLocks noEditPoints="1"/>
          </p:cNvSpPr>
          <p:nvPr/>
        </p:nvSpPr>
        <p:spPr bwMode="auto">
          <a:xfrm>
            <a:off x="2468257" y="8434128"/>
            <a:ext cx="1258770" cy="1258770"/>
          </a:xfrm>
          <a:custGeom>
            <a:avLst/>
            <a:gdLst>
              <a:gd name="T0" fmla="*/ 312 w 657"/>
              <a:gd name="T1" fmla="*/ 657 h 657"/>
              <a:gd name="T2" fmla="*/ 262 w 657"/>
              <a:gd name="T3" fmla="*/ 650 h 657"/>
              <a:gd name="T4" fmla="*/ 200 w 657"/>
              <a:gd name="T5" fmla="*/ 631 h 657"/>
              <a:gd name="T6" fmla="*/ 120 w 657"/>
              <a:gd name="T7" fmla="*/ 582 h 657"/>
              <a:gd name="T8" fmla="*/ 55 w 657"/>
              <a:gd name="T9" fmla="*/ 512 h 657"/>
              <a:gd name="T10" fmla="*/ 15 w 657"/>
              <a:gd name="T11" fmla="*/ 426 h 657"/>
              <a:gd name="T12" fmla="*/ 3 w 657"/>
              <a:gd name="T13" fmla="*/ 379 h 657"/>
              <a:gd name="T14" fmla="*/ 0 w 657"/>
              <a:gd name="T15" fmla="*/ 328 h 657"/>
              <a:gd name="T16" fmla="*/ 1 w 657"/>
              <a:gd name="T17" fmla="*/ 294 h 657"/>
              <a:gd name="T18" fmla="*/ 9 w 657"/>
              <a:gd name="T19" fmla="*/ 246 h 657"/>
              <a:gd name="T20" fmla="*/ 39 w 657"/>
              <a:gd name="T21" fmla="*/ 172 h 657"/>
              <a:gd name="T22" fmla="*/ 95 w 657"/>
              <a:gd name="T23" fmla="*/ 95 h 657"/>
              <a:gd name="T24" fmla="*/ 172 w 657"/>
              <a:gd name="T25" fmla="*/ 39 h 657"/>
              <a:gd name="T26" fmla="*/ 246 w 657"/>
              <a:gd name="T27" fmla="*/ 9 h 657"/>
              <a:gd name="T28" fmla="*/ 294 w 657"/>
              <a:gd name="T29" fmla="*/ 1 h 657"/>
              <a:gd name="T30" fmla="*/ 328 w 657"/>
              <a:gd name="T31" fmla="*/ 0 h 657"/>
              <a:gd name="T32" fmla="*/ 379 w 657"/>
              <a:gd name="T33" fmla="*/ 4 h 657"/>
              <a:gd name="T34" fmla="*/ 426 w 657"/>
              <a:gd name="T35" fmla="*/ 15 h 657"/>
              <a:gd name="T36" fmla="*/ 512 w 657"/>
              <a:gd name="T37" fmla="*/ 56 h 657"/>
              <a:gd name="T38" fmla="*/ 582 w 657"/>
              <a:gd name="T39" fmla="*/ 120 h 657"/>
              <a:gd name="T40" fmla="*/ 631 w 657"/>
              <a:gd name="T41" fmla="*/ 200 h 657"/>
              <a:gd name="T42" fmla="*/ 650 w 657"/>
              <a:gd name="T43" fmla="*/ 262 h 657"/>
              <a:gd name="T44" fmla="*/ 657 w 657"/>
              <a:gd name="T45" fmla="*/ 312 h 657"/>
              <a:gd name="T46" fmla="*/ 657 w 657"/>
              <a:gd name="T47" fmla="*/ 345 h 657"/>
              <a:gd name="T48" fmla="*/ 650 w 657"/>
              <a:gd name="T49" fmla="*/ 395 h 657"/>
              <a:gd name="T50" fmla="*/ 631 w 657"/>
              <a:gd name="T51" fmla="*/ 457 h 657"/>
              <a:gd name="T52" fmla="*/ 582 w 657"/>
              <a:gd name="T53" fmla="*/ 537 h 657"/>
              <a:gd name="T54" fmla="*/ 512 w 657"/>
              <a:gd name="T55" fmla="*/ 600 h 657"/>
              <a:gd name="T56" fmla="*/ 426 w 657"/>
              <a:gd name="T57" fmla="*/ 642 h 657"/>
              <a:gd name="T58" fmla="*/ 379 w 657"/>
              <a:gd name="T59" fmla="*/ 653 h 657"/>
              <a:gd name="T60" fmla="*/ 328 w 657"/>
              <a:gd name="T61" fmla="*/ 657 h 657"/>
              <a:gd name="T62" fmla="*/ 328 w 657"/>
              <a:gd name="T63" fmla="*/ 38 h 657"/>
              <a:gd name="T64" fmla="*/ 242 w 657"/>
              <a:gd name="T65" fmla="*/ 50 h 657"/>
              <a:gd name="T66" fmla="*/ 165 w 657"/>
              <a:gd name="T67" fmla="*/ 87 h 657"/>
              <a:gd name="T68" fmla="*/ 103 w 657"/>
              <a:gd name="T69" fmla="*/ 144 h 657"/>
              <a:gd name="T70" fmla="*/ 60 w 657"/>
              <a:gd name="T71" fmla="*/ 215 h 657"/>
              <a:gd name="T72" fmla="*/ 39 w 657"/>
              <a:gd name="T73" fmla="*/ 298 h 657"/>
              <a:gd name="T74" fmla="*/ 39 w 657"/>
              <a:gd name="T75" fmla="*/ 359 h 657"/>
              <a:gd name="T76" fmla="*/ 60 w 657"/>
              <a:gd name="T77" fmla="*/ 442 h 657"/>
              <a:gd name="T78" fmla="*/ 103 w 657"/>
              <a:gd name="T79" fmla="*/ 513 h 657"/>
              <a:gd name="T80" fmla="*/ 165 w 657"/>
              <a:gd name="T81" fmla="*/ 570 h 657"/>
              <a:gd name="T82" fmla="*/ 242 w 657"/>
              <a:gd name="T83" fmla="*/ 606 h 657"/>
              <a:gd name="T84" fmla="*/ 328 w 657"/>
              <a:gd name="T85" fmla="*/ 619 h 657"/>
              <a:gd name="T86" fmla="*/ 387 w 657"/>
              <a:gd name="T87" fmla="*/ 614 h 657"/>
              <a:gd name="T88" fmla="*/ 467 w 657"/>
              <a:gd name="T89" fmla="*/ 584 h 657"/>
              <a:gd name="T90" fmla="*/ 535 w 657"/>
              <a:gd name="T91" fmla="*/ 535 h 657"/>
              <a:gd name="T92" fmla="*/ 584 w 657"/>
              <a:gd name="T93" fmla="*/ 468 h 657"/>
              <a:gd name="T94" fmla="*/ 614 w 657"/>
              <a:gd name="T95" fmla="*/ 387 h 657"/>
              <a:gd name="T96" fmla="*/ 619 w 657"/>
              <a:gd name="T97" fmla="*/ 328 h 657"/>
              <a:gd name="T98" fmla="*/ 606 w 657"/>
              <a:gd name="T99" fmla="*/ 242 h 657"/>
              <a:gd name="T100" fmla="*/ 570 w 657"/>
              <a:gd name="T101" fmla="*/ 165 h 657"/>
              <a:gd name="T102" fmla="*/ 513 w 657"/>
              <a:gd name="T103" fmla="*/ 104 h 657"/>
              <a:gd name="T104" fmla="*/ 442 w 657"/>
              <a:gd name="T105" fmla="*/ 61 h 657"/>
              <a:gd name="T106" fmla="*/ 357 w 657"/>
              <a:gd name="T107" fmla="*/ 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7">
                <a:moveTo>
                  <a:pt x="328" y="657"/>
                </a:moveTo>
                <a:lnTo>
                  <a:pt x="328" y="657"/>
                </a:lnTo>
                <a:lnTo>
                  <a:pt x="312" y="657"/>
                </a:lnTo>
                <a:lnTo>
                  <a:pt x="294" y="656"/>
                </a:lnTo>
                <a:lnTo>
                  <a:pt x="278" y="653"/>
                </a:lnTo>
                <a:lnTo>
                  <a:pt x="262" y="650"/>
                </a:lnTo>
                <a:lnTo>
                  <a:pt x="246" y="647"/>
                </a:lnTo>
                <a:lnTo>
                  <a:pt x="231" y="642"/>
                </a:lnTo>
                <a:lnTo>
                  <a:pt x="200" y="631"/>
                </a:lnTo>
                <a:lnTo>
                  <a:pt x="172" y="618"/>
                </a:lnTo>
                <a:lnTo>
                  <a:pt x="145" y="600"/>
                </a:lnTo>
                <a:lnTo>
                  <a:pt x="120" y="582"/>
                </a:lnTo>
                <a:lnTo>
                  <a:pt x="95" y="560"/>
                </a:lnTo>
                <a:lnTo>
                  <a:pt x="74" y="537"/>
                </a:lnTo>
                <a:lnTo>
                  <a:pt x="55" y="512"/>
                </a:lnTo>
                <a:lnTo>
                  <a:pt x="39" y="485"/>
                </a:lnTo>
                <a:lnTo>
                  <a:pt x="26" y="457"/>
                </a:lnTo>
                <a:lnTo>
                  <a:pt x="15" y="426"/>
                </a:lnTo>
                <a:lnTo>
                  <a:pt x="9" y="411"/>
                </a:lnTo>
                <a:lnTo>
                  <a:pt x="7" y="395"/>
                </a:lnTo>
                <a:lnTo>
                  <a:pt x="3" y="379"/>
                </a:lnTo>
                <a:lnTo>
                  <a:pt x="1" y="361"/>
                </a:lnTo>
                <a:lnTo>
                  <a:pt x="0" y="345"/>
                </a:lnTo>
                <a:lnTo>
                  <a:pt x="0" y="328"/>
                </a:lnTo>
                <a:lnTo>
                  <a:pt x="0" y="328"/>
                </a:lnTo>
                <a:lnTo>
                  <a:pt x="0" y="312"/>
                </a:lnTo>
                <a:lnTo>
                  <a:pt x="1" y="294"/>
                </a:lnTo>
                <a:lnTo>
                  <a:pt x="3" y="278"/>
                </a:lnTo>
                <a:lnTo>
                  <a:pt x="7" y="262"/>
                </a:lnTo>
                <a:lnTo>
                  <a:pt x="9" y="246"/>
                </a:lnTo>
                <a:lnTo>
                  <a:pt x="15" y="231"/>
                </a:lnTo>
                <a:lnTo>
                  <a:pt x="26" y="200"/>
                </a:lnTo>
                <a:lnTo>
                  <a:pt x="39" y="172"/>
                </a:lnTo>
                <a:lnTo>
                  <a:pt x="55" y="145"/>
                </a:lnTo>
                <a:lnTo>
                  <a:pt x="74" y="120"/>
                </a:lnTo>
                <a:lnTo>
                  <a:pt x="95" y="95"/>
                </a:lnTo>
                <a:lnTo>
                  <a:pt x="120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6"/>
                </a:lnTo>
                <a:lnTo>
                  <a:pt x="231" y="15"/>
                </a:lnTo>
                <a:lnTo>
                  <a:pt x="246" y="9"/>
                </a:lnTo>
                <a:lnTo>
                  <a:pt x="262" y="7"/>
                </a:lnTo>
                <a:lnTo>
                  <a:pt x="278" y="4"/>
                </a:lnTo>
                <a:lnTo>
                  <a:pt x="294" y="1"/>
                </a:lnTo>
                <a:lnTo>
                  <a:pt x="312" y="0"/>
                </a:lnTo>
                <a:lnTo>
                  <a:pt x="328" y="0"/>
                </a:lnTo>
                <a:lnTo>
                  <a:pt x="328" y="0"/>
                </a:lnTo>
                <a:lnTo>
                  <a:pt x="345" y="0"/>
                </a:lnTo>
                <a:lnTo>
                  <a:pt x="361" y="1"/>
                </a:lnTo>
                <a:lnTo>
                  <a:pt x="379" y="4"/>
                </a:lnTo>
                <a:lnTo>
                  <a:pt x="395" y="7"/>
                </a:lnTo>
                <a:lnTo>
                  <a:pt x="410" y="9"/>
                </a:lnTo>
                <a:lnTo>
                  <a:pt x="426" y="15"/>
                </a:lnTo>
                <a:lnTo>
                  <a:pt x="455" y="26"/>
                </a:lnTo>
                <a:lnTo>
                  <a:pt x="485" y="39"/>
                </a:lnTo>
                <a:lnTo>
                  <a:pt x="512" y="56"/>
                </a:lnTo>
                <a:lnTo>
                  <a:pt x="537" y="75"/>
                </a:lnTo>
                <a:lnTo>
                  <a:pt x="560" y="95"/>
                </a:lnTo>
                <a:lnTo>
                  <a:pt x="582" y="120"/>
                </a:lnTo>
                <a:lnTo>
                  <a:pt x="600" y="145"/>
                </a:lnTo>
                <a:lnTo>
                  <a:pt x="617" y="172"/>
                </a:lnTo>
                <a:lnTo>
                  <a:pt x="631" y="200"/>
                </a:lnTo>
                <a:lnTo>
                  <a:pt x="642" y="231"/>
                </a:lnTo>
                <a:lnTo>
                  <a:pt x="646" y="246"/>
                </a:lnTo>
                <a:lnTo>
                  <a:pt x="650" y="262"/>
                </a:lnTo>
                <a:lnTo>
                  <a:pt x="653" y="278"/>
                </a:lnTo>
                <a:lnTo>
                  <a:pt x="655" y="294"/>
                </a:lnTo>
                <a:lnTo>
                  <a:pt x="657" y="312"/>
                </a:lnTo>
                <a:lnTo>
                  <a:pt x="657" y="328"/>
                </a:lnTo>
                <a:lnTo>
                  <a:pt x="657" y="328"/>
                </a:lnTo>
                <a:lnTo>
                  <a:pt x="657" y="345"/>
                </a:lnTo>
                <a:lnTo>
                  <a:pt x="655" y="361"/>
                </a:lnTo>
                <a:lnTo>
                  <a:pt x="653" y="379"/>
                </a:lnTo>
                <a:lnTo>
                  <a:pt x="650" y="395"/>
                </a:lnTo>
                <a:lnTo>
                  <a:pt x="646" y="411"/>
                </a:lnTo>
                <a:lnTo>
                  <a:pt x="642" y="426"/>
                </a:lnTo>
                <a:lnTo>
                  <a:pt x="631" y="457"/>
                </a:lnTo>
                <a:lnTo>
                  <a:pt x="617" y="485"/>
                </a:lnTo>
                <a:lnTo>
                  <a:pt x="600" y="512"/>
                </a:lnTo>
                <a:lnTo>
                  <a:pt x="582" y="537"/>
                </a:lnTo>
                <a:lnTo>
                  <a:pt x="560" y="560"/>
                </a:lnTo>
                <a:lnTo>
                  <a:pt x="537" y="582"/>
                </a:lnTo>
                <a:lnTo>
                  <a:pt x="512" y="600"/>
                </a:lnTo>
                <a:lnTo>
                  <a:pt x="485" y="618"/>
                </a:lnTo>
                <a:lnTo>
                  <a:pt x="455" y="631"/>
                </a:lnTo>
                <a:lnTo>
                  <a:pt x="426" y="642"/>
                </a:lnTo>
                <a:lnTo>
                  <a:pt x="410" y="647"/>
                </a:lnTo>
                <a:lnTo>
                  <a:pt x="395" y="650"/>
                </a:lnTo>
                <a:lnTo>
                  <a:pt x="379" y="653"/>
                </a:lnTo>
                <a:lnTo>
                  <a:pt x="361" y="656"/>
                </a:lnTo>
                <a:lnTo>
                  <a:pt x="345" y="657"/>
                </a:lnTo>
                <a:lnTo>
                  <a:pt x="328" y="657"/>
                </a:lnTo>
                <a:lnTo>
                  <a:pt x="328" y="657"/>
                </a:lnTo>
                <a:close/>
                <a:moveTo>
                  <a:pt x="328" y="38"/>
                </a:moveTo>
                <a:lnTo>
                  <a:pt x="328" y="38"/>
                </a:lnTo>
                <a:lnTo>
                  <a:pt x="298" y="39"/>
                </a:lnTo>
                <a:lnTo>
                  <a:pt x="270" y="43"/>
                </a:lnTo>
                <a:lnTo>
                  <a:pt x="242" y="50"/>
                </a:lnTo>
                <a:lnTo>
                  <a:pt x="215" y="61"/>
                </a:lnTo>
                <a:lnTo>
                  <a:pt x="189" y="73"/>
                </a:lnTo>
                <a:lnTo>
                  <a:pt x="165" y="87"/>
                </a:lnTo>
                <a:lnTo>
                  <a:pt x="142" y="104"/>
                </a:lnTo>
                <a:lnTo>
                  <a:pt x="122" y="122"/>
                </a:lnTo>
                <a:lnTo>
                  <a:pt x="103" y="144"/>
                </a:lnTo>
                <a:lnTo>
                  <a:pt x="87" y="165"/>
                </a:lnTo>
                <a:lnTo>
                  <a:pt x="73" y="189"/>
                </a:lnTo>
                <a:lnTo>
                  <a:pt x="60" y="215"/>
                </a:lnTo>
                <a:lnTo>
                  <a:pt x="50" y="242"/>
                </a:lnTo>
                <a:lnTo>
                  <a:pt x="43" y="270"/>
                </a:lnTo>
                <a:lnTo>
                  <a:pt x="39" y="298"/>
                </a:lnTo>
                <a:lnTo>
                  <a:pt x="38" y="328"/>
                </a:lnTo>
                <a:lnTo>
                  <a:pt x="38" y="328"/>
                </a:lnTo>
                <a:lnTo>
                  <a:pt x="39" y="359"/>
                </a:lnTo>
                <a:lnTo>
                  <a:pt x="43" y="387"/>
                </a:lnTo>
                <a:lnTo>
                  <a:pt x="50" y="415"/>
                </a:lnTo>
                <a:lnTo>
                  <a:pt x="60" y="442"/>
                </a:lnTo>
                <a:lnTo>
                  <a:pt x="73" y="468"/>
                </a:lnTo>
                <a:lnTo>
                  <a:pt x="87" y="492"/>
                </a:lnTo>
                <a:lnTo>
                  <a:pt x="103" y="513"/>
                </a:lnTo>
                <a:lnTo>
                  <a:pt x="122" y="535"/>
                </a:lnTo>
                <a:lnTo>
                  <a:pt x="142" y="553"/>
                </a:lnTo>
                <a:lnTo>
                  <a:pt x="165" y="570"/>
                </a:lnTo>
                <a:lnTo>
                  <a:pt x="189" y="584"/>
                </a:lnTo>
                <a:lnTo>
                  <a:pt x="215" y="596"/>
                </a:lnTo>
                <a:lnTo>
                  <a:pt x="242" y="606"/>
                </a:lnTo>
                <a:lnTo>
                  <a:pt x="270" y="614"/>
                </a:lnTo>
                <a:lnTo>
                  <a:pt x="298" y="618"/>
                </a:lnTo>
                <a:lnTo>
                  <a:pt x="328" y="619"/>
                </a:lnTo>
                <a:lnTo>
                  <a:pt x="328" y="619"/>
                </a:lnTo>
                <a:lnTo>
                  <a:pt x="357" y="618"/>
                </a:lnTo>
                <a:lnTo>
                  <a:pt x="387" y="614"/>
                </a:lnTo>
                <a:lnTo>
                  <a:pt x="415" y="606"/>
                </a:lnTo>
                <a:lnTo>
                  <a:pt x="442" y="596"/>
                </a:lnTo>
                <a:lnTo>
                  <a:pt x="467" y="584"/>
                </a:lnTo>
                <a:lnTo>
                  <a:pt x="490" y="570"/>
                </a:lnTo>
                <a:lnTo>
                  <a:pt x="513" y="553"/>
                </a:lnTo>
                <a:lnTo>
                  <a:pt x="535" y="535"/>
                </a:lnTo>
                <a:lnTo>
                  <a:pt x="553" y="513"/>
                </a:lnTo>
                <a:lnTo>
                  <a:pt x="570" y="492"/>
                </a:lnTo>
                <a:lnTo>
                  <a:pt x="584" y="468"/>
                </a:lnTo>
                <a:lnTo>
                  <a:pt x="596" y="442"/>
                </a:lnTo>
                <a:lnTo>
                  <a:pt x="606" y="415"/>
                </a:lnTo>
                <a:lnTo>
                  <a:pt x="614" y="387"/>
                </a:lnTo>
                <a:lnTo>
                  <a:pt x="618" y="359"/>
                </a:lnTo>
                <a:lnTo>
                  <a:pt x="619" y="328"/>
                </a:lnTo>
                <a:lnTo>
                  <a:pt x="619" y="328"/>
                </a:lnTo>
                <a:lnTo>
                  <a:pt x="618" y="298"/>
                </a:lnTo>
                <a:lnTo>
                  <a:pt x="614" y="270"/>
                </a:lnTo>
                <a:lnTo>
                  <a:pt x="606" y="242"/>
                </a:lnTo>
                <a:lnTo>
                  <a:pt x="596" y="215"/>
                </a:lnTo>
                <a:lnTo>
                  <a:pt x="584" y="189"/>
                </a:lnTo>
                <a:lnTo>
                  <a:pt x="570" y="165"/>
                </a:lnTo>
                <a:lnTo>
                  <a:pt x="553" y="144"/>
                </a:lnTo>
                <a:lnTo>
                  <a:pt x="535" y="122"/>
                </a:lnTo>
                <a:lnTo>
                  <a:pt x="513" y="104"/>
                </a:lnTo>
                <a:lnTo>
                  <a:pt x="490" y="87"/>
                </a:lnTo>
                <a:lnTo>
                  <a:pt x="467" y="73"/>
                </a:lnTo>
                <a:lnTo>
                  <a:pt x="442" y="61"/>
                </a:lnTo>
                <a:lnTo>
                  <a:pt x="415" y="50"/>
                </a:lnTo>
                <a:lnTo>
                  <a:pt x="387" y="43"/>
                </a:lnTo>
                <a:lnTo>
                  <a:pt x="357" y="39"/>
                </a:lnTo>
                <a:lnTo>
                  <a:pt x="328" y="38"/>
                </a:lnTo>
                <a:lnTo>
                  <a:pt x="328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 kern="12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64" name="Freeform 18">
            <a:extLst>
              <a:ext uri="{FF2B5EF4-FFF2-40B4-BE49-F238E27FC236}">
                <a16:creationId xmlns:a16="http://schemas.microsoft.com/office/drawing/2014/main" id="{0A1487F0-17EB-42C2-9F0B-7E4CE35C918B}"/>
              </a:ext>
            </a:extLst>
          </p:cNvPr>
          <p:cNvSpPr>
            <a:spLocks noEditPoints="1"/>
          </p:cNvSpPr>
          <p:nvPr/>
        </p:nvSpPr>
        <p:spPr bwMode="auto">
          <a:xfrm>
            <a:off x="7392688" y="9768878"/>
            <a:ext cx="1258770" cy="1258770"/>
          </a:xfrm>
          <a:custGeom>
            <a:avLst/>
            <a:gdLst>
              <a:gd name="T0" fmla="*/ 312 w 657"/>
              <a:gd name="T1" fmla="*/ 657 h 657"/>
              <a:gd name="T2" fmla="*/ 262 w 657"/>
              <a:gd name="T3" fmla="*/ 650 h 657"/>
              <a:gd name="T4" fmla="*/ 200 w 657"/>
              <a:gd name="T5" fmla="*/ 631 h 657"/>
              <a:gd name="T6" fmla="*/ 120 w 657"/>
              <a:gd name="T7" fmla="*/ 582 h 657"/>
              <a:gd name="T8" fmla="*/ 55 w 657"/>
              <a:gd name="T9" fmla="*/ 512 h 657"/>
              <a:gd name="T10" fmla="*/ 15 w 657"/>
              <a:gd name="T11" fmla="*/ 426 h 657"/>
              <a:gd name="T12" fmla="*/ 3 w 657"/>
              <a:gd name="T13" fmla="*/ 379 h 657"/>
              <a:gd name="T14" fmla="*/ 0 w 657"/>
              <a:gd name="T15" fmla="*/ 328 h 657"/>
              <a:gd name="T16" fmla="*/ 1 w 657"/>
              <a:gd name="T17" fmla="*/ 294 h 657"/>
              <a:gd name="T18" fmla="*/ 9 w 657"/>
              <a:gd name="T19" fmla="*/ 246 h 657"/>
              <a:gd name="T20" fmla="*/ 39 w 657"/>
              <a:gd name="T21" fmla="*/ 172 h 657"/>
              <a:gd name="T22" fmla="*/ 95 w 657"/>
              <a:gd name="T23" fmla="*/ 95 h 657"/>
              <a:gd name="T24" fmla="*/ 172 w 657"/>
              <a:gd name="T25" fmla="*/ 39 h 657"/>
              <a:gd name="T26" fmla="*/ 246 w 657"/>
              <a:gd name="T27" fmla="*/ 9 h 657"/>
              <a:gd name="T28" fmla="*/ 294 w 657"/>
              <a:gd name="T29" fmla="*/ 1 h 657"/>
              <a:gd name="T30" fmla="*/ 328 w 657"/>
              <a:gd name="T31" fmla="*/ 0 h 657"/>
              <a:gd name="T32" fmla="*/ 379 w 657"/>
              <a:gd name="T33" fmla="*/ 4 h 657"/>
              <a:gd name="T34" fmla="*/ 426 w 657"/>
              <a:gd name="T35" fmla="*/ 15 h 657"/>
              <a:gd name="T36" fmla="*/ 512 w 657"/>
              <a:gd name="T37" fmla="*/ 56 h 657"/>
              <a:gd name="T38" fmla="*/ 582 w 657"/>
              <a:gd name="T39" fmla="*/ 120 h 657"/>
              <a:gd name="T40" fmla="*/ 631 w 657"/>
              <a:gd name="T41" fmla="*/ 200 h 657"/>
              <a:gd name="T42" fmla="*/ 650 w 657"/>
              <a:gd name="T43" fmla="*/ 262 h 657"/>
              <a:gd name="T44" fmla="*/ 657 w 657"/>
              <a:gd name="T45" fmla="*/ 312 h 657"/>
              <a:gd name="T46" fmla="*/ 657 w 657"/>
              <a:gd name="T47" fmla="*/ 345 h 657"/>
              <a:gd name="T48" fmla="*/ 650 w 657"/>
              <a:gd name="T49" fmla="*/ 395 h 657"/>
              <a:gd name="T50" fmla="*/ 631 w 657"/>
              <a:gd name="T51" fmla="*/ 457 h 657"/>
              <a:gd name="T52" fmla="*/ 582 w 657"/>
              <a:gd name="T53" fmla="*/ 537 h 657"/>
              <a:gd name="T54" fmla="*/ 512 w 657"/>
              <a:gd name="T55" fmla="*/ 600 h 657"/>
              <a:gd name="T56" fmla="*/ 426 w 657"/>
              <a:gd name="T57" fmla="*/ 642 h 657"/>
              <a:gd name="T58" fmla="*/ 379 w 657"/>
              <a:gd name="T59" fmla="*/ 653 h 657"/>
              <a:gd name="T60" fmla="*/ 328 w 657"/>
              <a:gd name="T61" fmla="*/ 657 h 657"/>
              <a:gd name="T62" fmla="*/ 328 w 657"/>
              <a:gd name="T63" fmla="*/ 38 h 657"/>
              <a:gd name="T64" fmla="*/ 242 w 657"/>
              <a:gd name="T65" fmla="*/ 50 h 657"/>
              <a:gd name="T66" fmla="*/ 165 w 657"/>
              <a:gd name="T67" fmla="*/ 87 h 657"/>
              <a:gd name="T68" fmla="*/ 103 w 657"/>
              <a:gd name="T69" fmla="*/ 144 h 657"/>
              <a:gd name="T70" fmla="*/ 60 w 657"/>
              <a:gd name="T71" fmla="*/ 215 h 657"/>
              <a:gd name="T72" fmla="*/ 39 w 657"/>
              <a:gd name="T73" fmla="*/ 298 h 657"/>
              <a:gd name="T74" fmla="*/ 39 w 657"/>
              <a:gd name="T75" fmla="*/ 359 h 657"/>
              <a:gd name="T76" fmla="*/ 60 w 657"/>
              <a:gd name="T77" fmla="*/ 442 h 657"/>
              <a:gd name="T78" fmla="*/ 103 w 657"/>
              <a:gd name="T79" fmla="*/ 513 h 657"/>
              <a:gd name="T80" fmla="*/ 165 w 657"/>
              <a:gd name="T81" fmla="*/ 570 h 657"/>
              <a:gd name="T82" fmla="*/ 242 w 657"/>
              <a:gd name="T83" fmla="*/ 606 h 657"/>
              <a:gd name="T84" fmla="*/ 328 w 657"/>
              <a:gd name="T85" fmla="*/ 619 h 657"/>
              <a:gd name="T86" fmla="*/ 387 w 657"/>
              <a:gd name="T87" fmla="*/ 614 h 657"/>
              <a:gd name="T88" fmla="*/ 467 w 657"/>
              <a:gd name="T89" fmla="*/ 584 h 657"/>
              <a:gd name="T90" fmla="*/ 535 w 657"/>
              <a:gd name="T91" fmla="*/ 535 h 657"/>
              <a:gd name="T92" fmla="*/ 584 w 657"/>
              <a:gd name="T93" fmla="*/ 468 h 657"/>
              <a:gd name="T94" fmla="*/ 614 w 657"/>
              <a:gd name="T95" fmla="*/ 387 h 657"/>
              <a:gd name="T96" fmla="*/ 619 w 657"/>
              <a:gd name="T97" fmla="*/ 328 h 657"/>
              <a:gd name="T98" fmla="*/ 606 w 657"/>
              <a:gd name="T99" fmla="*/ 242 h 657"/>
              <a:gd name="T100" fmla="*/ 570 w 657"/>
              <a:gd name="T101" fmla="*/ 165 h 657"/>
              <a:gd name="T102" fmla="*/ 513 w 657"/>
              <a:gd name="T103" fmla="*/ 104 h 657"/>
              <a:gd name="T104" fmla="*/ 442 w 657"/>
              <a:gd name="T105" fmla="*/ 61 h 657"/>
              <a:gd name="T106" fmla="*/ 357 w 657"/>
              <a:gd name="T107" fmla="*/ 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7">
                <a:moveTo>
                  <a:pt x="328" y="657"/>
                </a:moveTo>
                <a:lnTo>
                  <a:pt x="328" y="657"/>
                </a:lnTo>
                <a:lnTo>
                  <a:pt x="312" y="657"/>
                </a:lnTo>
                <a:lnTo>
                  <a:pt x="294" y="656"/>
                </a:lnTo>
                <a:lnTo>
                  <a:pt x="278" y="653"/>
                </a:lnTo>
                <a:lnTo>
                  <a:pt x="262" y="650"/>
                </a:lnTo>
                <a:lnTo>
                  <a:pt x="246" y="647"/>
                </a:lnTo>
                <a:lnTo>
                  <a:pt x="231" y="642"/>
                </a:lnTo>
                <a:lnTo>
                  <a:pt x="200" y="631"/>
                </a:lnTo>
                <a:lnTo>
                  <a:pt x="172" y="618"/>
                </a:lnTo>
                <a:lnTo>
                  <a:pt x="145" y="600"/>
                </a:lnTo>
                <a:lnTo>
                  <a:pt x="120" y="582"/>
                </a:lnTo>
                <a:lnTo>
                  <a:pt x="95" y="560"/>
                </a:lnTo>
                <a:lnTo>
                  <a:pt x="74" y="537"/>
                </a:lnTo>
                <a:lnTo>
                  <a:pt x="55" y="512"/>
                </a:lnTo>
                <a:lnTo>
                  <a:pt x="39" y="485"/>
                </a:lnTo>
                <a:lnTo>
                  <a:pt x="26" y="457"/>
                </a:lnTo>
                <a:lnTo>
                  <a:pt x="15" y="426"/>
                </a:lnTo>
                <a:lnTo>
                  <a:pt x="9" y="411"/>
                </a:lnTo>
                <a:lnTo>
                  <a:pt x="7" y="395"/>
                </a:lnTo>
                <a:lnTo>
                  <a:pt x="3" y="379"/>
                </a:lnTo>
                <a:lnTo>
                  <a:pt x="1" y="361"/>
                </a:lnTo>
                <a:lnTo>
                  <a:pt x="0" y="345"/>
                </a:lnTo>
                <a:lnTo>
                  <a:pt x="0" y="328"/>
                </a:lnTo>
                <a:lnTo>
                  <a:pt x="0" y="328"/>
                </a:lnTo>
                <a:lnTo>
                  <a:pt x="0" y="312"/>
                </a:lnTo>
                <a:lnTo>
                  <a:pt x="1" y="294"/>
                </a:lnTo>
                <a:lnTo>
                  <a:pt x="3" y="278"/>
                </a:lnTo>
                <a:lnTo>
                  <a:pt x="7" y="262"/>
                </a:lnTo>
                <a:lnTo>
                  <a:pt x="9" y="246"/>
                </a:lnTo>
                <a:lnTo>
                  <a:pt x="15" y="231"/>
                </a:lnTo>
                <a:lnTo>
                  <a:pt x="26" y="200"/>
                </a:lnTo>
                <a:lnTo>
                  <a:pt x="39" y="172"/>
                </a:lnTo>
                <a:lnTo>
                  <a:pt x="55" y="145"/>
                </a:lnTo>
                <a:lnTo>
                  <a:pt x="74" y="120"/>
                </a:lnTo>
                <a:lnTo>
                  <a:pt x="95" y="95"/>
                </a:lnTo>
                <a:lnTo>
                  <a:pt x="120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6"/>
                </a:lnTo>
                <a:lnTo>
                  <a:pt x="231" y="15"/>
                </a:lnTo>
                <a:lnTo>
                  <a:pt x="246" y="9"/>
                </a:lnTo>
                <a:lnTo>
                  <a:pt x="262" y="7"/>
                </a:lnTo>
                <a:lnTo>
                  <a:pt x="278" y="4"/>
                </a:lnTo>
                <a:lnTo>
                  <a:pt x="294" y="1"/>
                </a:lnTo>
                <a:lnTo>
                  <a:pt x="312" y="0"/>
                </a:lnTo>
                <a:lnTo>
                  <a:pt x="328" y="0"/>
                </a:lnTo>
                <a:lnTo>
                  <a:pt x="328" y="0"/>
                </a:lnTo>
                <a:lnTo>
                  <a:pt x="345" y="0"/>
                </a:lnTo>
                <a:lnTo>
                  <a:pt x="361" y="1"/>
                </a:lnTo>
                <a:lnTo>
                  <a:pt x="379" y="4"/>
                </a:lnTo>
                <a:lnTo>
                  <a:pt x="395" y="7"/>
                </a:lnTo>
                <a:lnTo>
                  <a:pt x="410" y="9"/>
                </a:lnTo>
                <a:lnTo>
                  <a:pt x="426" y="15"/>
                </a:lnTo>
                <a:lnTo>
                  <a:pt x="455" y="26"/>
                </a:lnTo>
                <a:lnTo>
                  <a:pt x="485" y="39"/>
                </a:lnTo>
                <a:lnTo>
                  <a:pt x="512" y="56"/>
                </a:lnTo>
                <a:lnTo>
                  <a:pt x="537" y="75"/>
                </a:lnTo>
                <a:lnTo>
                  <a:pt x="560" y="95"/>
                </a:lnTo>
                <a:lnTo>
                  <a:pt x="582" y="120"/>
                </a:lnTo>
                <a:lnTo>
                  <a:pt x="600" y="145"/>
                </a:lnTo>
                <a:lnTo>
                  <a:pt x="617" y="172"/>
                </a:lnTo>
                <a:lnTo>
                  <a:pt x="631" y="200"/>
                </a:lnTo>
                <a:lnTo>
                  <a:pt x="642" y="231"/>
                </a:lnTo>
                <a:lnTo>
                  <a:pt x="646" y="246"/>
                </a:lnTo>
                <a:lnTo>
                  <a:pt x="650" y="262"/>
                </a:lnTo>
                <a:lnTo>
                  <a:pt x="653" y="278"/>
                </a:lnTo>
                <a:lnTo>
                  <a:pt x="655" y="294"/>
                </a:lnTo>
                <a:lnTo>
                  <a:pt x="657" y="312"/>
                </a:lnTo>
                <a:lnTo>
                  <a:pt x="657" y="328"/>
                </a:lnTo>
                <a:lnTo>
                  <a:pt x="657" y="328"/>
                </a:lnTo>
                <a:lnTo>
                  <a:pt x="657" y="345"/>
                </a:lnTo>
                <a:lnTo>
                  <a:pt x="655" y="361"/>
                </a:lnTo>
                <a:lnTo>
                  <a:pt x="653" y="379"/>
                </a:lnTo>
                <a:lnTo>
                  <a:pt x="650" y="395"/>
                </a:lnTo>
                <a:lnTo>
                  <a:pt x="646" y="411"/>
                </a:lnTo>
                <a:lnTo>
                  <a:pt x="642" y="426"/>
                </a:lnTo>
                <a:lnTo>
                  <a:pt x="631" y="457"/>
                </a:lnTo>
                <a:lnTo>
                  <a:pt x="617" y="485"/>
                </a:lnTo>
                <a:lnTo>
                  <a:pt x="600" y="512"/>
                </a:lnTo>
                <a:lnTo>
                  <a:pt x="582" y="537"/>
                </a:lnTo>
                <a:lnTo>
                  <a:pt x="560" y="560"/>
                </a:lnTo>
                <a:lnTo>
                  <a:pt x="537" y="582"/>
                </a:lnTo>
                <a:lnTo>
                  <a:pt x="512" y="600"/>
                </a:lnTo>
                <a:lnTo>
                  <a:pt x="485" y="618"/>
                </a:lnTo>
                <a:lnTo>
                  <a:pt x="455" y="631"/>
                </a:lnTo>
                <a:lnTo>
                  <a:pt x="426" y="642"/>
                </a:lnTo>
                <a:lnTo>
                  <a:pt x="410" y="647"/>
                </a:lnTo>
                <a:lnTo>
                  <a:pt x="395" y="650"/>
                </a:lnTo>
                <a:lnTo>
                  <a:pt x="379" y="653"/>
                </a:lnTo>
                <a:lnTo>
                  <a:pt x="361" y="656"/>
                </a:lnTo>
                <a:lnTo>
                  <a:pt x="345" y="657"/>
                </a:lnTo>
                <a:lnTo>
                  <a:pt x="328" y="657"/>
                </a:lnTo>
                <a:lnTo>
                  <a:pt x="328" y="657"/>
                </a:lnTo>
                <a:close/>
                <a:moveTo>
                  <a:pt x="328" y="38"/>
                </a:moveTo>
                <a:lnTo>
                  <a:pt x="328" y="38"/>
                </a:lnTo>
                <a:lnTo>
                  <a:pt x="298" y="39"/>
                </a:lnTo>
                <a:lnTo>
                  <a:pt x="270" y="43"/>
                </a:lnTo>
                <a:lnTo>
                  <a:pt x="242" y="50"/>
                </a:lnTo>
                <a:lnTo>
                  <a:pt x="215" y="61"/>
                </a:lnTo>
                <a:lnTo>
                  <a:pt x="189" y="73"/>
                </a:lnTo>
                <a:lnTo>
                  <a:pt x="165" y="87"/>
                </a:lnTo>
                <a:lnTo>
                  <a:pt x="142" y="104"/>
                </a:lnTo>
                <a:lnTo>
                  <a:pt x="122" y="122"/>
                </a:lnTo>
                <a:lnTo>
                  <a:pt x="103" y="144"/>
                </a:lnTo>
                <a:lnTo>
                  <a:pt x="87" y="165"/>
                </a:lnTo>
                <a:lnTo>
                  <a:pt x="73" y="189"/>
                </a:lnTo>
                <a:lnTo>
                  <a:pt x="60" y="215"/>
                </a:lnTo>
                <a:lnTo>
                  <a:pt x="50" y="242"/>
                </a:lnTo>
                <a:lnTo>
                  <a:pt x="43" y="270"/>
                </a:lnTo>
                <a:lnTo>
                  <a:pt x="39" y="298"/>
                </a:lnTo>
                <a:lnTo>
                  <a:pt x="38" y="328"/>
                </a:lnTo>
                <a:lnTo>
                  <a:pt x="38" y="328"/>
                </a:lnTo>
                <a:lnTo>
                  <a:pt x="39" y="359"/>
                </a:lnTo>
                <a:lnTo>
                  <a:pt x="43" y="387"/>
                </a:lnTo>
                <a:lnTo>
                  <a:pt x="50" y="415"/>
                </a:lnTo>
                <a:lnTo>
                  <a:pt x="60" y="442"/>
                </a:lnTo>
                <a:lnTo>
                  <a:pt x="73" y="468"/>
                </a:lnTo>
                <a:lnTo>
                  <a:pt x="87" y="492"/>
                </a:lnTo>
                <a:lnTo>
                  <a:pt x="103" y="513"/>
                </a:lnTo>
                <a:lnTo>
                  <a:pt x="122" y="535"/>
                </a:lnTo>
                <a:lnTo>
                  <a:pt x="142" y="553"/>
                </a:lnTo>
                <a:lnTo>
                  <a:pt x="165" y="570"/>
                </a:lnTo>
                <a:lnTo>
                  <a:pt x="189" y="584"/>
                </a:lnTo>
                <a:lnTo>
                  <a:pt x="215" y="596"/>
                </a:lnTo>
                <a:lnTo>
                  <a:pt x="242" y="606"/>
                </a:lnTo>
                <a:lnTo>
                  <a:pt x="270" y="614"/>
                </a:lnTo>
                <a:lnTo>
                  <a:pt x="298" y="618"/>
                </a:lnTo>
                <a:lnTo>
                  <a:pt x="328" y="619"/>
                </a:lnTo>
                <a:lnTo>
                  <a:pt x="328" y="619"/>
                </a:lnTo>
                <a:lnTo>
                  <a:pt x="357" y="618"/>
                </a:lnTo>
                <a:lnTo>
                  <a:pt x="387" y="614"/>
                </a:lnTo>
                <a:lnTo>
                  <a:pt x="415" y="606"/>
                </a:lnTo>
                <a:lnTo>
                  <a:pt x="442" y="596"/>
                </a:lnTo>
                <a:lnTo>
                  <a:pt x="467" y="584"/>
                </a:lnTo>
                <a:lnTo>
                  <a:pt x="490" y="570"/>
                </a:lnTo>
                <a:lnTo>
                  <a:pt x="513" y="553"/>
                </a:lnTo>
                <a:lnTo>
                  <a:pt x="535" y="535"/>
                </a:lnTo>
                <a:lnTo>
                  <a:pt x="553" y="513"/>
                </a:lnTo>
                <a:lnTo>
                  <a:pt x="570" y="492"/>
                </a:lnTo>
                <a:lnTo>
                  <a:pt x="584" y="468"/>
                </a:lnTo>
                <a:lnTo>
                  <a:pt x="596" y="442"/>
                </a:lnTo>
                <a:lnTo>
                  <a:pt x="606" y="415"/>
                </a:lnTo>
                <a:lnTo>
                  <a:pt x="614" y="387"/>
                </a:lnTo>
                <a:lnTo>
                  <a:pt x="618" y="359"/>
                </a:lnTo>
                <a:lnTo>
                  <a:pt x="619" y="328"/>
                </a:lnTo>
                <a:lnTo>
                  <a:pt x="619" y="328"/>
                </a:lnTo>
                <a:lnTo>
                  <a:pt x="618" y="298"/>
                </a:lnTo>
                <a:lnTo>
                  <a:pt x="614" y="270"/>
                </a:lnTo>
                <a:lnTo>
                  <a:pt x="606" y="242"/>
                </a:lnTo>
                <a:lnTo>
                  <a:pt x="596" y="215"/>
                </a:lnTo>
                <a:lnTo>
                  <a:pt x="584" y="189"/>
                </a:lnTo>
                <a:lnTo>
                  <a:pt x="570" y="165"/>
                </a:lnTo>
                <a:lnTo>
                  <a:pt x="553" y="144"/>
                </a:lnTo>
                <a:lnTo>
                  <a:pt x="535" y="122"/>
                </a:lnTo>
                <a:lnTo>
                  <a:pt x="513" y="104"/>
                </a:lnTo>
                <a:lnTo>
                  <a:pt x="490" y="87"/>
                </a:lnTo>
                <a:lnTo>
                  <a:pt x="467" y="73"/>
                </a:lnTo>
                <a:lnTo>
                  <a:pt x="442" y="61"/>
                </a:lnTo>
                <a:lnTo>
                  <a:pt x="415" y="50"/>
                </a:lnTo>
                <a:lnTo>
                  <a:pt x="387" y="43"/>
                </a:lnTo>
                <a:lnTo>
                  <a:pt x="357" y="39"/>
                </a:lnTo>
                <a:lnTo>
                  <a:pt x="328" y="38"/>
                </a:lnTo>
                <a:lnTo>
                  <a:pt x="328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 kern="12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65" name="Freeform 18">
            <a:extLst>
              <a:ext uri="{FF2B5EF4-FFF2-40B4-BE49-F238E27FC236}">
                <a16:creationId xmlns:a16="http://schemas.microsoft.com/office/drawing/2014/main" id="{80523FC3-C8C7-4D9C-BDB7-D9357D3D84C4}"/>
              </a:ext>
            </a:extLst>
          </p:cNvPr>
          <p:cNvSpPr>
            <a:spLocks noEditPoints="1"/>
          </p:cNvSpPr>
          <p:nvPr/>
        </p:nvSpPr>
        <p:spPr bwMode="auto">
          <a:xfrm>
            <a:off x="1209487" y="6307154"/>
            <a:ext cx="1258770" cy="1258770"/>
          </a:xfrm>
          <a:custGeom>
            <a:avLst/>
            <a:gdLst>
              <a:gd name="T0" fmla="*/ 312 w 657"/>
              <a:gd name="T1" fmla="*/ 657 h 657"/>
              <a:gd name="T2" fmla="*/ 262 w 657"/>
              <a:gd name="T3" fmla="*/ 650 h 657"/>
              <a:gd name="T4" fmla="*/ 200 w 657"/>
              <a:gd name="T5" fmla="*/ 631 h 657"/>
              <a:gd name="T6" fmla="*/ 120 w 657"/>
              <a:gd name="T7" fmla="*/ 582 h 657"/>
              <a:gd name="T8" fmla="*/ 55 w 657"/>
              <a:gd name="T9" fmla="*/ 512 h 657"/>
              <a:gd name="T10" fmla="*/ 15 w 657"/>
              <a:gd name="T11" fmla="*/ 426 h 657"/>
              <a:gd name="T12" fmla="*/ 3 w 657"/>
              <a:gd name="T13" fmla="*/ 379 h 657"/>
              <a:gd name="T14" fmla="*/ 0 w 657"/>
              <a:gd name="T15" fmla="*/ 328 h 657"/>
              <a:gd name="T16" fmla="*/ 1 w 657"/>
              <a:gd name="T17" fmla="*/ 294 h 657"/>
              <a:gd name="T18" fmla="*/ 9 w 657"/>
              <a:gd name="T19" fmla="*/ 246 h 657"/>
              <a:gd name="T20" fmla="*/ 39 w 657"/>
              <a:gd name="T21" fmla="*/ 172 h 657"/>
              <a:gd name="T22" fmla="*/ 95 w 657"/>
              <a:gd name="T23" fmla="*/ 95 h 657"/>
              <a:gd name="T24" fmla="*/ 172 w 657"/>
              <a:gd name="T25" fmla="*/ 39 h 657"/>
              <a:gd name="T26" fmla="*/ 246 w 657"/>
              <a:gd name="T27" fmla="*/ 9 h 657"/>
              <a:gd name="T28" fmla="*/ 294 w 657"/>
              <a:gd name="T29" fmla="*/ 1 h 657"/>
              <a:gd name="T30" fmla="*/ 328 w 657"/>
              <a:gd name="T31" fmla="*/ 0 h 657"/>
              <a:gd name="T32" fmla="*/ 379 w 657"/>
              <a:gd name="T33" fmla="*/ 4 h 657"/>
              <a:gd name="T34" fmla="*/ 426 w 657"/>
              <a:gd name="T35" fmla="*/ 15 h 657"/>
              <a:gd name="T36" fmla="*/ 512 w 657"/>
              <a:gd name="T37" fmla="*/ 56 h 657"/>
              <a:gd name="T38" fmla="*/ 582 w 657"/>
              <a:gd name="T39" fmla="*/ 120 h 657"/>
              <a:gd name="T40" fmla="*/ 631 w 657"/>
              <a:gd name="T41" fmla="*/ 200 h 657"/>
              <a:gd name="T42" fmla="*/ 650 w 657"/>
              <a:gd name="T43" fmla="*/ 262 h 657"/>
              <a:gd name="T44" fmla="*/ 657 w 657"/>
              <a:gd name="T45" fmla="*/ 312 h 657"/>
              <a:gd name="T46" fmla="*/ 657 w 657"/>
              <a:gd name="T47" fmla="*/ 345 h 657"/>
              <a:gd name="T48" fmla="*/ 650 w 657"/>
              <a:gd name="T49" fmla="*/ 395 h 657"/>
              <a:gd name="T50" fmla="*/ 631 w 657"/>
              <a:gd name="T51" fmla="*/ 457 h 657"/>
              <a:gd name="T52" fmla="*/ 582 w 657"/>
              <a:gd name="T53" fmla="*/ 537 h 657"/>
              <a:gd name="T54" fmla="*/ 512 w 657"/>
              <a:gd name="T55" fmla="*/ 600 h 657"/>
              <a:gd name="T56" fmla="*/ 426 w 657"/>
              <a:gd name="T57" fmla="*/ 642 h 657"/>
              <a:gd name="T58" fmla="*/ 379 w 657"/>
              <a:gd name="T59" fmla="*/ 653 h 657"/>
              <a:gd name="T60" fmla="*/ 328 w 657"/>
              <a:gd name="T61" fmla="*/ 657 h 657"/>
              <a:gd name="T62" fmla="*/ 328 w 657"/>
              <a:gd name="T63" fmla="*/ 38 h 657"/>
              <a:gd name="T64" fmla="*/ 242 w 657"/>
              <a:gd name="T65" fmla="*/ 50 h 657"/>
              <a:gd name="T66" fmla="*/ 165 w 657"/>
              <a:gd name="T67" fmla="*/ 87 h 657"/>
              <a:gd name="T68" fmla="*/ 103 w 657"/>
              <a:gd name="T69" fmla="*/ 144 h 657"/>
              <a:gd name="T70" fmla="*/ 60 w 657"/>
              <a:gd name="T71" fmla="*/ 215 h 657"/>
              <a:gd name="T72" fmla="*/ 39 w 657"/>
              <a:gd name="T73" fmla="*/ 298 h 657"/>
              <a:gd name="T74" fmla="*/ 39 w 657"/>
              <a:gd name="T75" fmla="*/ 359 h 657"/>
              <a:gd name="T76" fmla="*/ 60 w 657"/>
              <a:gd name="T77" fmla="*/ 442 h 657"/>
              <a:gd name="T78" fmla="*/ 103 w 657"/>
              <a:gd name="T79" fmla="*/ 513 h 657"/>
              <a:gd name="T80" fmla="*/ 165 w 657"/>
              <a:gd name="T81" fmla="*/ 570 h 657"/>
              <a:gd name="T82" fmla="*/ 242 w 657"/>
              <a:gd name="T83" fmla="*/ 606 h 657"/>
              <a:gd name="T84" fmla="*/ 328 w 657"/>
              <a:gd name="T85" fmla="*/ 619 h 657"/>
              <a:gd name="T86" fmla="*/ 387 w 657"/>
              <a:gd name="T87" fmla="*/ 614 h 657"/>
              <a:gd name="T88" fmla="*/ 467 w 657"/>
              <a:gd name="T89" fmla="*/ 584 h 657"/>
              <a:gd name="T90" fmla="*/ 535 w 657"/>
              <a:gd name="T91" fmla="*/ 535 h 657"/>
              <a:gd name="T92" fmla="*/ 584 w 657"/>
              <a:gd name="T93" fmla="*/ 468 h 657"/>
              <a:gd name="T94" fmla="*/ 614 w 657"/>
              <a:gd name="T95" fmla="*/ 387 h 657"/>
              <a:gd name="T96" fmla="*/ 619 w 657"/>
              <a:gd name="T97" fmla="*/ 328 h 657"/>
              <a:gd name="T98" fmla="*/ 606 w 657"/>
              <a:gd name="T99" fmla="*/ 242 h 657"/>
              <a:gd name="T100" fmla="*/ 570 w 657"/>
              <a:gd name="T101" fmla="*/ 165 h 657"/>
              <a:gd name="T102" fmla="*/ 513 w 657"/>
              <a:gd name="T103" fmla="*/ 104 h 657"/>
              <a:gd name="T104" fmla="*/ 442 w 657"/>
              <a:gd name="T105" fmla="*/ 61 h 657"/>
              <a:gd name="T106" fmla="*/ 357 w 657"/>
              <a:gd name="T107" fmla="*/ 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7">
                <a:moveTo>
                  <a:pt x="328" y="657"/>
                </a:moveTo>
                <a:lnTo>
                  <a:pt x="328" y="657"/>
                </a:lnTo>
                <a:lnTo>
                  <a:pt x="312" y="657"/>
                </a:lnTo>
                <a:lnTo>
                  <a:pt x="294" y="656"/>
                </a:lnTo>
                <a:lnTo>
                  <a:pt x="278" y="653"/>
                </a:lnTo>
                <a:lnTo>
                  <a:pt x="262" y="650"/>
                </a:lnTo>
                <a:lnTo>
                  <a:pt x="246" y="647"/>
                </a:lnTo>
                <a:lnTo>
                  <a:pt x="231" y="642"/>
                </a:lnTo>
                <a:lnTo>
                  <a:pt x="200" y="631"/>
                </a:lnTo>
                <a:lnTo>
                  <a:pt x="172" y="618"/>
                </a:lnTo>
                <a:lnTo>
                  <a:pt x="145" y="600"/>
                </a:lnTo>
                <a:lnTo>
                  <a:pt x="120" y="582"/>
                </a:lnTo>
                <a:lnTo>
                  <a:pt x="95" y="560"/>
                </a:lnTo>
                <a:lnTo>
                  <a:pt x="74" y="537"/>
                </a:lnTo>
                <a:lnTo>
                  <a:pt x="55" y="512"/>
                </a:lnTo>
                <a:lnTo>
                  <a:pt x="39" y="485"/>
                </a:lnTo>
                <a:lnTo>
                  <a:pt x="26" y="457"/>
                </a:lnTo>
                <a:lnTo>
                  <a:pt x="15" y="426"/>
                </a:lnTo>
                <a:lnTo>
                  <a:pt x="9" y="411"/>
                </a:lnTo>
                <a:lnTo>
                  <a:pt x="7" y="395"/>
                </a:lnTo>
                <a:lnTo>
                  <a:pt x="3" y="379"/>
                </a:lnTo>
                <a:lnTo>
                  <a:pt x="1" y="361"/>
                </a:lnTo>
                <a:lnTo>
                  <a:pt x="0" y="345"/>
                </a:lnTo>
                <a:lnTo>
                  <a:pt x="0" y="328"/>
                </a:lnTo>
                <a:lnTo>
                  <a:pt x="0" y="328"/>
                </a:lnTo>
                <a:lnTo>
                  <a:pt x="0" y="312"/>
                </a:lnTo>
                <a:lnTo>
                  <a:pt x="1" y="294"/>
                </a:lnTo>
                <a:lnTo>
                  <a:pt x="3" y="278"/>
                </a:lnTo>
                <a:lnTo>
                  <a:pt x="7" y="262"/>
                </a:lnTo>
                <a:lnTo>
                  <a:pt x="9" y="246"/>
                </a:lnTo>
                <a:lnTo>
                  <a:pt x="15" y="231"/>
                </a:lnTo>
                <a:lnTo>
                  <a:pt x="26" y="200"/>
                </a:lnTo>
                <a:lnTo>
                  <a:pt x="39" y="172"/>
                </a:lnTo>
                <a:lnTo>
                  <a:pt x="55" y="145"/>
                </a:lnTo>
                <a:lnTo>
                  <a:pt x="74" y="120"/>
                </a:lnTo>
                <a:lnTo>
                  <a:pt x="95" y="95"/>
                </a:lnTo>
                <a:lnTo>
                  <a:pt x="120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6"/>
                </a:lnTo>
                <a:lnTo>
                  <a:pt x="231" y="15"/>
                </a:lnTo>
                <a:lnTo>
                  <a:pt x="246" y="9"/>
                </a:lnTo>
                <a:lnTo>
                  <a:pt x="262" y="7"/>
                </a:lnTo>
                <a:lnTo>
                  <a:pt x="278" y="4"/>
                </a:lnTo>
                <a:lnTo>
                  <a:pt x="294" y="1"/>
                </a:lnTo>
                <a:lnTo>
                  <a:pt x="312" y="0"/>
                </a:lnTo>
                <a:lnTo>
                  <a:pt x="328" y="0"/>
                </a:lnTo>
                <a:lnTo>
                  <a:pt x="328" y="0"/>
                </a:lnTo>
                <a:lnTo>
                  <a:pt x="345" y="0"/>
                </a:lnTo>
                <a:lnTo>
                  <a:pt x="361" y="1"/>
                </a:lnTo>
                <a:lnTo>
                  <a:pt x="379" y="4"/>
                </a:lnTo>
                <a:lnTo>
                  <a:pt x="395" y="7"/>
                </a:lnTo>
                <a:lnTo>
                  <a:pt x="410" y="9"/>
                </a:lnTo>
                <a:lnTo>
                  <a:pt x="426" y="15"/>
                </a:lnTo>
                <a:lnTo>
                  <a:pt x="455" y="26"/>
                </a:lnTo>
                <a:lnTo>
                  <a:pt x="485" y="39"/>
                </a:lnTo>
                <a:lnTo>
                  <a:pt x="512" y="56"/>
                </a:lnTo>
                <a:lnTo>
                  <a:pt x="537" y="75"/>
                </a:lnTo>
                <a:lnTo>
                  <a:pt x="560" y="95"/>
                </a:lnTo>
                <a:lnTo>
                  <a:pt x="582" y="120"/>
                </a:lnTo>
                <a:lnTo>
                  <a:pt x="600" y="145"/>
                </a:lnTo>
                <a:lnTo>
                  <a:pt x="617" y="172"/>
                </a:lnTo>
                <a:lnTo>
                  <a:pt x="631" y="200"/>
                </a:lnTo>
                <a:lnTo>
                  <a:pt x="642" y="231"/>
                </a:lnTo>
                <a:lnTo>
                  <a:pt x="646" y="246"/>
                </a:lnTo>
                <a:lnTo>
                  <a:pt x="650" y="262"/>
                </a:lnTo>
                <a:lnTo>
                  <a:pt x="653" y="278"/>
                </a:lnTo>
                <a:lnTo>
                  <a:pt x="655" y="294"/>
                </a:lnTo>
                <a:lnTo>
                  <a:pt x="657" y="312"/>
                </a:lnTo>
                <a:lnTo>
                  <a:pt x="657" y="328"/>
                </a:lnTo>
                <a:lnTo>
                  <a:pt x="657" y="328"/>
                </a:lnTo>
                <a:lnTo>
                  <a:pt x="657" y="345"/>
                </a:lnTo>
                <a:lnTo>
                  <a:pt x="655" y="361"/>
                </a:lnTo>
                <a:lnTo>
                  <a:pt x="653" y="379"/>
                </a:lnTo>
                <a:lnTo>
                  <a:pt x="650" y="395"/>
                </a:lnTo>
                <a:lnTo>
                  <a:pt x="646" y="411"/>
                </a:lnTo>
                <a:lnTo>
                  <a:pt x="642" y="426"/>
                </a:lnTo>
                <a:lnTo>
                  <a:pt x="631" y="457"/>
                </a:lnTo>
                <a:lnTo>
                  <a:pt x="617" y="485"/>
                </a:lnTo>
                <a:lnTo>
                  <a:pt x="600" y="512"/>
                </a:lnTo>
                <a:lnTo>
                  <a:pt x="582" y="537"/>
                </a:lnTo>
                <a:lnTo>
                  <a:pt x="560" y="560"/>
                </a:lnTo>
                <a:lnTo>
                  <a:pt x="537" y="582"/>
                </a:lnTo>
                <a:lnTo>
                  <a:pt x="512" y="600"/>
                </a:lnTo>
                <a:lnTo>
                  <a:pt x="485" y="618"/>
                </a:lnTo>
                <a:lnTo>
                  <a:pt x="455" y="631"/>
                </a:lnTo>
                <a:lnTo>
                  <a:pt x="426" y="642"/>
                </a:lnTo>
                <a:lnTo>
                  <a:pt x="410" y="647"/>
                </a:lnTo>
                <a:lnTo>
                  <a:pt x="395" y="650"/>
                </a:lnTo>
                <a:lnTo>
                  <a:pt x="379" y="653"/>
                </a:lnTo>
                <a:lnTo>
                  <a:pt x="361" y="656"/>
                </a:lnTo>
                <a:lnTo>
                  <a:pt x="345" y="657"/>
                </a:lnTo>
                <a:lnTo>
                  <a:pt x="328" y="657"/>
                </a:lnTo>
                <a:lnTo>
                  <a:pt x="328" y="657"/>
                </a:lnTo>
                <a:close/>
                <a:moveTo>
                  <a:pt x="328" y="38"/>
                </a:moveTo>
                <a:lnTo>
                  <a:pt x="328" y="38"/>
                </a:lnTo>
                <a:lnTo>
                  <a:pt x="298" y="39"/>
                </a:lnTo>
                <a:lnTo>
                  <a:pt x="270" y="43"/>
                </a:lnTo>
                <a:lnTo>
                  <a:pt x="242" y="50"/>
                </a:lnTo>
                <a:lnTo>
                  <a:pt x="215" y="61"/>
                </a:lnTo>
                <a:lnTo>
                  <a:pt x="189" y="73"/>
                </a:lnTo>
                <a:lnTo>
                  <a:pt x="165" y="87"/>
                </a:lnTo>
                <a:lnTo>
                  <a:pt x="142" y="104"/>
                </a:lnTo>
                <a:lnTo>
                  <a:pt x="122" y="122"/>
                </a:lnTo>
                <a:lnTo>
                  <a:pt x="103" y="144"/>
                </a:lnTo>
                <a:lnTo>
                  <a:pt x="87" y="165"/>
                </a:lnTo>
                <a:lnTo>
                  <a:pt x="73" y="189"/>
                </a:lnTo>
                <a:lnTo>
                  <a:pt x="60" y="215"/>
                </a:lnTo>
                <a:lnTo>
                  <a:pt x="50" y="242"/>
                </a:lnTo>
                <a:lnTo>
                  <a:pt x="43" y="270"/>
                </a:lnTo>
                <a:lnTo>
                  <a:pt x="39" y="298"/>
                </a:lnTo>
                <a:lnTo>
                  <a:pt x="38" y="328"/>
                </a:lnTo>
                <a:lnTo>
                  <a:pt x="38" y="328"/>
                </a:lnTo>
                <a:lnTo>
                  <a:pt x="39" y="359"/>
                </a:lnTo>
                <a:lnTo>
                  <a:pt x="43" y="387"/>
                </a:lnTo>
                <a:lnTo>
                  <a:pt x="50" y="415"/>
                </a:lnTo>
                <a:lnTo>
                  <a:pt x="60" y="442"/>
                </a:lnTo>
                <a:lnTo>
                  <a:pt x="73" y="468"/>
                </a:lnTo>
                <a:lnTo>
                  <a:pt x="87" y="492"/>
                </a:lnTo>
                <a:lnTo>
                  <a:pt x="103" y="513"/>
                </a:lnTo>
                <a:lnTo>
                  <a:pt x="122" y="535"/>
                </a:lnTo>
                <a:lnTo>
                  <a:pt x="142" y="553"/>
                </a:lnTo>
                <a:lnTo>
                  <a:pt x="165" y="570"/>
                </a:lnTo>
                <a:lnTo>
                  <a:pt x="189" y="584"/>
                </a:lnTo>
                <a:lnTo>
                  <a:pt x="215" y="596"/>
                </a:lnTo>
                <a:lnTo>
                  <a:pt x="242" y="606"/>
                </a:lnTo>
                <a:lnTo>
                  <a:pt x="270" y="614"/>
                </a:lnTo>
                <a:lnTo>
                  <a:pt x="298" y="618"/>
                </a:lnTo>
                <a:lnTo>
                  <a:pt x="328" y="619"/>
                </a:lnTo>
                <a:lnTo>
                  <a:pt x="328" y="619"/>
                </a:lnTo>
                <a:lnTo>
                  <a:pt x="357" y="618"/>
                </a:lnTo>
                <a:lnTo>
                  <a:pt x="387" y="614"/>
                </a:lnTo>
                <a:lnTo>
                  <a:pt x="415" y="606"/>
                </a:lnTo>
                <a:lnTo>
                  <a:pt x="442" y="596"/>
                </a:lnTo>
                <a:lnTo>
                  <a:pt x="467" y="584"/>
                </a:lnTo>
                <a:lnTo>
                  <a:pt x="490" y="570"/>
                </a:lnTo>
                <a:lnTo>
                  <a:pt x="513" y="553"/>
                </a:lnTo>
                <a:lnTo>
                  <a:pt x="535" y="535"/>
                </a:lnTo>
                <a:lnTo>
                  <a:pt x="553" y="513"/>
                </a:lnTo>
                <a:lnTo>
                  <a:pt x="570" y="492"/>
                </a:lnTo>
                <a:lnTo>
                  <a:pt x="584" y="468"/>
                </a:lnTo>
                <a:lnTo>
                  <a:pt x="596" y="442"/>
                </a:lnTo>
                <a:lnTo>
                  <a:pt x="606" y="415"/>
                </a:lnTo>
                <a:lnTo>
                  <a:pt x="614" y="387"/>
                </a:lnTo>
                <a:lnTo>
                  <a:pt x="618" y="359"/>
                </a:lnTo>
                <a:lnTo>
                  <a:pt x="619" y="328"/>
                </a:lnTo>
                <a:lnTo>
                  <a:pt x="619" y="328"/>
                </a:lnTo>
                <a:lnTo>
                  <a:pt x="618" y="298"/>
                </a:lnTo>
                <a:lnTo>
                  <a:pt x="614" y="270"/>
                </a:lnTo>
                <a:lnTo>
                  <a:pt x="606" y="242"/>
                </a:lnTo>
                <a:lnTo>
                  <a:pt x="596" y="215"/>
                </a:lnTo>
                <a:lnTo>
                  <a:pt x="584" y="189"/>
                </a:lnTo>
                <a:lnTo>
                  <a:pt x="570" y="165"/>
                </a:lnTo>
                <a:lnTo>
                  <a:pt x="553" y="144"/>
                </a:lnTo>
                <a:lnTo>
                  <a:pt x="535" y="122"/>
                </a:lnTo>
                <a:lnTo>
                  <a:pt x="513" y="104"/>
                </a:lnTo>
                <a:lnTo>
                  <a:pt x="490" y="87"/>
                </a:lnTo>
                <a:lnTo>
                  <a:pt x="467" y="73"/>
                </a:lnTo>
                <a:lnTo>
                  <a:pt x="442" y="61"/>
                </a:lnTo>
                <a:lnTo>
                  <a:pt x="415" y="50"/>
                </a:lnTo>
                <a:lnTo>
                  <a:pt x="387" y="43"/>
                </a:lnTo>
                <a:lnTo>
                  <a:pt x="357" y="39"/>
                </a:lnTo>
                <a:lnTo>
                  <a:pt x="328" y="38"/>
                </a:lnTo>
                <a:lnTo>
                  <a:pt x="328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 kern="12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71" name="Freeform 18">
            <a:extLst>
              <a:ext uri="{FF2B5EF4-FFF2-40B4-BE49-F238E27FC236}">
                <a16:creationId xmlns:a16="http://schemas.microsoft.com/office/drawing/2014/main" id="{AF5BBB26-FA5C-41DB-961D-BEDE738CF053}"/>
              </a:ext>
            </a:extLst>
          </p:cNvPr>
          <p:cNvSpPr>
            <a:spLocks noEditPoints="1"/>
          </p:cNvSpPr>
          <p:nvPr/>
        </p:nvSpPr>
        <p:spPr bwMode="auto">
          <a:xfrm>
            <a:off x="2907154" y="3837196"/>
            <a:ext cx="1258770" cy="1258770"/>
          </a:xfrm>
          <a:custGeom>
            <a:avLst/>
            <a:gdLst>
              <a:gd name="T0" fmla="*/ 312 w 657"/>
              <a:gd name="T1" fmla="*/ 657 h 657"/>
              <a:gd name="T2" fmla="*/ 262 w 657"/>
              <a:gd name="T3" fmla="*/ 650 h 657"/>
              <a:gd name="T4" fmla="*/ 200 w 657"/>
              <a:gd name="T5" fmla="*/ 631 h 657"/>
              <a:gd name="T6" fmla="*/ 120 w 657"/>
              <a:gd name="T7" fmla="*/ 582 h 657"/>
              <a:gd name="T8" fmla="*/ 55 w 657"/>
              <a:gd name="T9" fmla="*/ 512 h 657"/>
              <a:gd name="T10" fmla="*/ 15 w 657"/>
              <a:gd name="T11" fmla="*/ 426 h 657"/>
              <a:gd name="T12" fmla="*/ 3 w 657"/>
              <a:gd name="T13" fmla="*/ 379 h 657"/>
              <a:gd name="T14" fmla="*/ 0 w 657"/>
              <a:gd name="T15" fmla="*/ 328 h 657"/>
              <a:gd name="T16" fmla="*/ 1 w 657"/>
              <a:gd name="T17" fmla="*/ 294 h 657"/>
              <a:gd name="T18" fmla="*/ 9 w 657"/>
              <a:gd name="T19" fmla="*/ 246 h 657"/>
              <a:gd name="T20" fmla="*/ 39 w 657"/>
              <a:gd name="T21" fmla="*/ 172 h 657"/>
              <a:gd name="T22" fmla="*/ 95 w 657"/>
              <a:gd name="T23" fmla="*/ 95 h 657"/>
              <a:gd name="T24" fmla="*/ 172 w 657"/>
              <a:gd name="T25" fmla="*/ 39 h 657"/>
              <a:gd name="T26" fmla="*/ 246 w 657"/>
              <a:gd name="T27" fmla="*/ 9 h 657"/>
              <a:gd name="T28" fmla="*/ 294 w 657"/>
              <a:gd name="T29" fmla="*/ 1 h 657"/>
              <a:gd name="T30" fmla="*/ 328 w 657"/>
              <a:gd name="T31" fmla="*/ 0 h 657"/>
              <a:gd name="T32" fmla="*/ 379 w 657"/>
              <a:gd name="T33" fmla="*/ 4 h 657"/>
              <a:gd name="T34" fmla="*/ 426 w 657"/>
              <a:gd name="T35" fmla="*/ 15 h 657"/>
              <a:gd name="T36" fmla="*/ 512 w 657"/>
              <a:gd name="T37" fmla="*/ 56 h 657"/>
              <a:gd name="T38" fmla="*/ 582 w 657"/>
              <a:gd name="T39" fmla="*/ 120 h 657"/>
              <a:gd name="T40" fmla="*/ 631 w 657"/>
              <a:gd name="T41" fmla="*/ 200 h 657"/>
              <a:gd name="T42" fmla="*/ 650 w 657"/>
              <a:gd name="T43" fmla="*/ 262 h 657"/>
              <a:gd name="T44" fmla="*/ 657 w 657"/>
              <a:gd name="T45" fmla="*/ 312 h 657"/>
              <a:gd name="T46" fmla="*/ 657 w 657"/>
              <a:gd name="T47" fmla="*/ 345 h 657"/>
              <a:gd name="T48" fmla="*/ 650 w 657"/>
              <a:gd name="T49" fmla="*/ 395 h 657"/>
              <a:gd name="T50" fmla="*/ 631 w 657"/>
              <a:gd name="T51" fmla="*/ 457 h 657"/>
              <a:gd name="T52" fmla="*/ 582 w 657"/>
              <a:gd name="T53" fmla="*/ 537 h 657"/>
              <a:gd name="T54" fmla="*/ 512 w 657"/>
              <a:gd name="T55" fmla="*/ 600 h 657"/>
              <a:gd name="T56" fmla="*/ 426 w 657"/>
              <a:gd name="T57" fmla="*/ 642 h 657"/>
              <a:gd name="T58" fmla="*/ 379 w 657"/>
              <a:gd name="T59" fmla="*/ 653 h 657"/>
              <a:gd name="T60" fmla="*/ 328 w 657"/>
              <a:gd name="T61" fmla="*/ 657 h 657"/>
              <a:gd name="T62" fmla="*/ 328 w 657"/>
              <a:gd name="T63" fmla="*/ 38 h 657"/>
              <a:gd name="T64" fmla="*/ 242 w 657"/>
              <a:gd name="T65" fmla="*/ 50 h 657"/>
              <a:gd name="T66" fmla="*/ 165 w 657"/>
              <a:gd name="T67" fmla="*/ 87 h 657"/>
              <a:gd name="T68" fmla="*/ 103 w 657"/>
              <a:gd name="T69" fmla="*/ 144 h 657"/>
              <a:gd name="T70" fmla="*/ 60 w 657"/>
              <a:gd name="T71" fmla="*/ 215 h 657"/>
              <a:gd name="T72" fmla="*/ 39 w 657"/>
              <a:gd name="T73" fmla="*/ 298 h 657"/>
              <a:gd name="T74" fmla="*/ 39 w 657"/>
              <a:gd name="T75" fmla="*/ 359 h 657"/>
              <a:gd name="T76" fmla="*/ 60 w 657"/>
              <a:gd name="T77" fmla="*/ 442 h 657"/>
              <a:gd name="T78" fmla="*/ 103 w 657"/>
              <a:gd name="T79" fmla="*/ 513 h 657"/>
              <a:gd name="T80" fmla="*/ 165 w 657"/>
              <a:gd name="T81" fmla="*/ 570 h 657"/>
              <a:gd name="T82" fmla="*/ 242 w 657"/>
              <a:gd name="T83" fmla="*/ 606 h 657"/>
              <a:gd name="T84" fmla="*/ 328 w 657"/>
              <a:gd name="T85" fmla="*/ 619 h 657"/>
              <a:gd name="T86" fmla="*/ 387 w 657"/>
              <a:gd name="T87" fmla="*/ 614 h 657"/>
              <a:gd name="T88" fmla="*/ 467 w 657"/>
              <a:gd name="T89" fmla="*/ 584 h 657"/>
              <a:gd name="T90" fmla="*/ 535 w 657"/>
              <a:gd name="T91" fmla="*/ 535 h 657"/>
              <a:gd name="T92" fmla="*/ 584 w 657"/>
              <a:gd name="T93" fmla="*/ 468 h 657"/>
              <a:gd name="T94" fmla="*/ 614 w 657"/>
              <a:gd name="T95" fmla="*/ 387 h 657"/>
              <a:gd name="T96" fmla="*/ 619 w 657"/>
              <a:gd name="T97" fmla="*/ 328 h 657"/>
              <a:gd name="T98" fmla="*/ 606 w 657"/>
              <a:gd name="T99" fmla="*/ 242 h 657"/>
              <a:gd name="T100" fmla="*/ 570 w 657"/>
              <a:gd name="T101" fmla="*/ 165 h 657"/>
              <a:gd name="T102" fmla="*/ 513 w 657"/>
              <a:gd name="T103" fmla="*/ 104 h 657"/>
              <a:gd name="T104" fmla="*/ 442 w 657"/>
              <a:gd name="T105" fmla="*/ 61 h 657"/>
              <a:gd name="T106" fmla="*/ 357 w 657"/>
              <a:gd name="T107" fmla="*/ 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7">
                <a:moveTo>
                  <a:pt x="328" y="657"/>
                </a:moveTo>
                <a:lnTo>
                  <a:pt x="328" y="657"/>
                </a:lnTo>
                <a:lnTo>
                  <a:pt x="312" y="657"/>
                </a:lnTo>
                <a:lnTo>
                  <a:pt x="294" y="656"/>
                </a:lnTo>
                <a:lnTo>
                  <a:pt x="278" y="653"/>
                </a:lnTo>
                <a:lnTo>
                  <a:pt x="262" y="650"/>
                </a:lnTo>
                <a:lnTo>
                  <a:pt x="246" y="647"/>
                </a:lnTo>
                <a:lnTo>
                  <a:pt x="231" y="642"/>
                </a:lnTo>
                <a:lnTo>
                  <a:pt x="200" y="631"/>
                </a:lnTo>
                <a:lnTo>
                  <a:pt x="172" y="618"/>
                </a:lnTo>
                <a:lnTo>
                  <a:pt x="145" y="600"/>
                </a:lnTo>
                <a:lnTo>
                  <a:pt x="120" y="582"/>
                </a:lnTo>
                <a:lnTo>
                  <a:pt x="95" y="560"/>
                </a:lnTo>
                <a:lnTo>
                  <a:pt x="74" y="537"/>
                </a:lnTo>
                <a:lnTo>
                  <a:pt x="55" y="512"/>
                </a:lnTo>
                <a:lnTo>
                  <a:pt x="39" y="485"/>
                </a:lnTo>
                <a:lnTo>
                  <a:pt x="26" y="457"/>
                </a:lnTo>
                <a:lnTo>
                  <a:pt x="15" y="426"/>
                </a:lnTo>
                <a:lnTo>
                  <a:pt x="9" y="411"/>
                </a:lnTo>
                <a:lnTo>
                  <a:pt x="7" y="395"/>
                </a:lnTo>
                <a:lnTo>
                  <a:pt x="3" y="379"/>
                </a:lnTo>
                <a:lnTo>
                  <a:pt x="1" y="361"/>
                </a:lnTo>
                <a:lnTo>
                  <a:pt x="0" y="345"/>
                </a:lnTo>
                <a:lnTo>
                  <a:pt x="0" y="328"/>
                </a:lnTo>
                <a:lnTo>
                  <a:pt x="0" y="328"/>
                </a:lnTo>
                <a:lnTo>
                  <a:pt x="0" y="312"/>
                </a:lnTo>
                <a:lnTo>
                  <a:pt x="1" y="294"/>
                </a:lnTo>
                <a:lnTo>
                  <a:pt x="3" y="278"/>
                </a:lnTo>
                <a:lnTo>
                  <a:pt x="7" y="262"/>
                </a:lnTo>
                <a:lnTo>
                  <a:pt x="9" y="246"/>
                </a:lnTo>
                <a:lnTo>
                  <a:pt x="15" y="231"/>
                </a:lnTo>
                <a:lnTo>
                  <a:pt x="26" y="200"/>
                </a:lnTo>
                <a:lnTo>
                  <a:pt x="39" y="172"/>
                </a:lnTo>
                <a:lnTo>
                  <a:pt x="55" y="145"/>
                </a:lnTo>
                <a:lnTo>
                  <a:pt x="74" y="120"/>
                </a:lnTo>
                <a:lnTo>
                  <a:pt x="95" y="95"/>
                </a:lnTo>
                <a:lnTo>
                  <a:pt x="120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6"/>
                </a:lnTo>
                <a:lnTo>
                  <a:pt x="231" y="15"/>
                </a:lnTo>
                <a:lnTo>
                  <a:pt x="246" y="9"/>
                </a:lnTo>
                <a:lnTo>
                  <a:pt x="262" y="7"/>
                </a:lnTo>
                <a:lnTo>
                  <a:pt x="278" y="4"/>
                </a:lnTo>
                <a:lnTo>
                  <a:pt x="294" y="1"/>
                </a:lnTo>
                <a:lnTo>
                  <a:pt x="312" y="0"/>
                </a:lnTo>
                <a:lnTo>
                  <a:pt x="328" y="0"/>
                </a:lnTo>
                <a:lnTo>
                  <a:pt x="328" y="0"/>
                </a:lnTo>
                <a:lnTo>
                  <a:pt x="345" y="0"/>
                </a:lnTo>
                <a:lnTo>
                  <a:pt x="361" y="1"/>
                </a:lnTo>
                <a:lnTo>
                  <a:pt x="379" y="4"/>
                </a:lnTo>
                <a:lnTo>
                  <a:pt x="395" y="7"/>
                </a:lnTo>
                <a:lnTo>
                  <a:pt x="410" y="9"/>
                </a:lnTo>
                <a:lnTo>
                  <a:pt x="426" y="15"/>
                </a:lnTo>
                <a:lnTo>
                  <a:pt x="455" y="26"/>
                </a:lnTo>
                <a:lnTo>
                  <a:pt x="485" y="39"/>
                </a:lnTo>
                <a:lnTo>
                  <a:pt x="512" y="56"/>
                </a:lnTo>
                <a:lnTo>
                  <a:pt x="537" y="75"/>
                </a:lnTo>
                <a:lnTo>
                  <a:pt x="560" y="95"/>
                </a:lnTo>
                <a:lnTo>
                  <a:pt x="582" y="120"/>
                </a:lnTo>
                <a:lnTo>
                  <a:pt x="600" y="145"/>
                </a:lnTo>
                <a:lnTo>
                  <a:pt x="617" y="172"/>
                </a:lnTo>
                <a:lnTo>
                  <a:pt x="631" y="200"/>
                </a:lnTo>
                <a:lnTo>
                  <a:pt x="642" y="231"/>
                </a:lnTo>
                <a:lnTo>
                  <a:pt x="646" y="246"/>
                </a:lnTo>
                <a:lnTo>
                  <a:pt x="650" y="262"/>
                </a:lnTo>
                <a:lnTo>
                  <a:pt x="653" y="278"/>
                </a:lnTo>
                <a:lnTo>
                  <a:pt x="655" y="294"/>
                </a:lnTo>
                <a:lnTo>
                  <a:pt x="657" y="312"/>
                </a:lnTo>
                <a:lnTo>
                  <a:pt x="657" y="328"/>
                </a:lnTo>
                <a:lnTo>
                  <a:pt x="657" y="328"/>
                </a:lnTo>
                <a:lnTo>
                  <a:pt x="657" y="345"/>
                </a:lnTo>
                <a:lnTo>
                  <a:pt x="655" y="361"/>
                </a:lnTo>
                <a:lnTo>
                  <a:pt x="653" y="379"/>
                </a:lnTo>
                <a:lnTo>
                  <a:pt x="650" y="395"/>
                </a:lnTo>
                <a:lnTo>
                  <a:pt x="646" y="411"/>
                </a:lnTo>
                <a:lnTo>
                  <a:pt x="642" y="426"/>
                </a:lnTo>
                <a:lnTo>
                  <a:pt x="631" y="457"/>
                </a:lnTo>
                <a:lnTo>
                  <a:pt x="617" y="485"/>
                </a:lnTo>
                <a:lnTo>
                  <a:pt x="600" y="512"/>
                </a:lnTo>
                <a:lnTo>
                  <a:pt x="582" y="537"/>
                </a:lnTo>
                <a:lnTo>
                  <a:pt x="560" y="560"/>
                </a:lnTo>
                <a:lnTo>
                  <a:pt x="537" y="582"/>
                </a:lnTo>
                <a:lnTo>
                  <a:pt x="512" y="600"/>
                </a:lnTo>
                <a:lnTo>
                  <a:pt x="485" y="618"/>
                </a:lnTo>
                <a:lnTo>
                  <a:pt x="455" y="631"/>
                </a:lnTo>
                <a:lnTo>
                  <a:pt x="426" y="642"/>
                </a:lnTo>
                <a:lnTo>
                  <a:pt x="410" y="647"/>
                </a:lnTo>
                <a:lnTo>
                  <a:pt x="395" y="650"/>
                </a:lnTo>
                <a:lnTo>
                  <a:pt x="379" y="653"/>
                </a:lnTo>
                <a:lnTo>
                  <a:pt x="361" y="656"/>
                </a:lnTo>
                <a:lnTo>
                  <a:pt x="345" y="657"/>
                </a:lnTo>
                <a:lnTo>
                  <a:pt x="328" y="657"/>
                </a:lnTo>
                <a:lnTo>
                  <a:pt x="328" y="657"/>
                </a:lnTo>
                <a:close/>
                <a:moveTo>
                  <a:pt x="328" y="38"/>
                </a:moveTo>
                <a:lnTo>
                  <a:pt x="328" y="38"/>
                </a:lnTo>
                <a:lnTo>
                  <a:pt x="298" y="39"/>
                </a:lnTo>
                <a:lnTo>
                  <a:pt x="270" y="43"/>
                </a:lnTo>
                <a:lnTo>
                  <a:pt x="242" y="50"/>
                </a:lnTo>
                <a:lnTo>
                  <a:pt x="215" y="61"/>
                </a:lnTo>
                <a:lnTo>
                  <a:pt x="189" y="73"/>
                </a:lnTo>
                <a:lnTo>
                  <a:pt x="165" y="87"/>
                </a:lnTo>
                <a:lnTo>
                  <a:pt x="142" y="104"/>
                </a:lnTo>
                <a:lnTo>
                  <a:pt x="122" y="122"/>
                </a:lnTo>
                <a:lnTo>
                  <a:pt x="103" y="144"/>
                </a:lnTo>
                <a:lnTo>
                  <a:pt x="87" y="165"/>
                </a:lnTo>
                <a:lnTo>
                  <a:pt x="73" y="189"/>
                </a:lnTo>
                <a:lnTo>
                  <a:pt x="60" y="215"/>
                </a:lnTo>
                <a:lnTo>
                  <a:pt x="50" y="242"/>
                </a:lnTo>
                <a:lnTo>
                  <a:pt x="43" y="270"/>
                </a:lnTo>
                <a:lnTo>
                  <a:pt x="39" y="298"/>
                </a:lnTo>
                <a:lnTo>
                  <a:pt x="38" y="328"/>
                </a:lnTo>
                <a:lnTo>
                  <a:pt x="38" y="328"/>
                </a:lnTo>
                <a:lnTo>
                  <a:pt x="39" y="359"/>
                </a:lnTo>
                <a:lnTo>
                  <a:pt x="43" y="387"/>
                </a:lnTo>
                <a:lnTo>
                  <a:pt x="50" y="415"/>
                </a:lnTo>
                <a:lnTo>
                  <a:pt x="60" y="442"/>
                </a:lnTo>
                <a:lnTo>
                  <a:pt x="73" y="468"/>
                </a:lnTo>
                <a:lnTo>
                  <a:pt x="87" y="492"/>
                </a:lnTo>
                <a:lnTo>
                  <a:pt x="103" y="513"/>
                </a:lnTo>
                <a:lnTo>
                  <a:pt x="122" y="535"/>
                </a:lnTo>
                <a:lnTo>
                  <a:pt x="142" y="553"/>
                </a:lnTo>
                <a:lnTo>
                  <a:pt x="165" y="570"/>
                </a:lnTo>
                <a:lnTo>
                  <a:pt x="189" y="584"/>
                </a:lnTo>
                <a:lnTo>
                  <a:pt x="215" y="596"/>
                </a:lnTo>
                <a:lnTo>
                  <a:pt x="242" y="606"/>
                </a:lnTo>
                <a:lnTo>
                  <a:pt x="270" y="614"/>
                </a:lnTo>
                <a:lnTo>
                  <a:pt x="298" y="618"/>
                </a:lnTo>
                <a:lnTo>
                  <a:pt x="328" y="619"/>
                </a:lnTo>
                <a:lnTo>
                  <a:pt x="328" y="619"/>
                </a:lnTo>
                <a:lnTo>
                  <a:pt x="357" y="618"/>
                </a:lnTo>
                <a:lnTo>
                  <a:pt x="387" y="614"/>
                </a:lnTo>
                <a:lnTo>
                  <a:pt x="415" y="606"/>
                </a:lnTo>
                <a:lnTo>
                  <a:pt x="442" y="596"/>
                </a:lnTo>
                <a:lnTo>
                  <a:pt x="467" y="584"/>
                </a:lnTo>
                <a:lnTo>
                  <a:pt x="490" y="570"/>
                </a:lnTo>
                <a:lnTo>
                  <a:pt x="513" y="553"/>
                </a:lnTo>
                <a:lnTo>
                  <a:pt x="535" y="535"/>
                </a:lnTo>
                <a:lnTo>
                  <a:pt x="553" y="513"/>
                </a:lnTo>
                <a:lnTo>
                  <a:pt x="570" y="492"/>
                </a:lnTo>
                <a:lnTo>
                  <a:pt x="584" y="468"/>
                </a:lnTo>
                <a:lnTo>
                  <a:pt x="596" y="442"/>
                </a:lnTo>
                <a:lnTo>
                  <a:pt x="606" y="415"/>
                </a:lnTo>
                <a:lnTo>
                  <a:pt x="614" y="387"/>
                </a:lnTo>
                <a:lnTo>
                  <a:pt x="618" y="359"/>
                </a:lnTo>
                <a:lnTo>
                  <a:pt x="619" y="328"/>
                </a:lnTo>
                <a:lnTo>
                  <a:pt x="619" y="328"/>
                </a:lnTo>
                <a:lnTo>
                  <a:pt x="618" y="298"/>
                </a:lnTo>
                <a:lnTo>
                  <a:pt x="614" y="270"/>
                </a:lnTo>
                <a:lnTo>
                  <a:pt x="606" y="242"/>
                </a:lnTo>
                <a:lnTo>
                  <a:pt x="596" y="215"/>
                </a:lnTo>
                <a:lnTo>
                  <a:pt x="584" y="189"/>
                </a:lnTo>
                <a:lnTo>
                  <a:pt x="570" y="165"/>
                </a:lnTo>
                <a:lnTo>
                  <a:pt x="553" y="144"/>
                </a:lnTo>
                <a:lnTo>
                  <a:pt x="535" y="122"/>
                </a:lnTo>
                <a:lnTo>
                  <a:pt x="513" y="104"/>
                </a:lnTo>
                <a:lnTo>
                  <a:pt x="490" y="87"/>
                </a:lnTo>
                <a:lnTo>
                  <a:pt x="467" y="73"/>
                </a:lnTo>
                <a:lnTo>
                  <a:pt x="442" y="61"/>
                </a:lnTo>
                <a:lnTo>
                  <a:pt x="415" y="50"/>
                </a:lnTo>
                <a:lnTo>
                  <a:pt x="387" y="43"/>
                </a:lnTo>
                <a:lnTo>
                  <a:pt x="357" y="39"/>
                </a:lnTo>
                <a:lnTo>
                  <a:pt x="328" y="38"/>
                </a:lnTo>
                <a:lnTo>
                  <a:pt x="328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hangingPunct="1">
              <a:defRPr/>
            </a:pPr>
            <a:endParaRPr lang="tr-TR" sz="3600" kern="12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pic>
        <p:nvPicPr>
          <p:cNvPr id="44" name="Shape Shape" descr="Shape Shape">
            <a:extLst>
              <a:ext uri="{FF2B5EF4-FFF2-40B4-BE49-F238E27FC236}">
                <a16:creationId xmlns:a16="http://schemas.microsoft.com/office/drawing/2014/main" id="{21C9B4A5-0E2F-4373-BC35-2E6093B2AA02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451" y="526386"/>
            <a:ext cx="13313008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45" name="YENİ NESİL İHRACAT DESTEKLERİ">
            <a:extLst>
              <a:ext uri="{FF2B5EF4-FFF2-40B4-BE49-F238E27FC236}">
                <a16:creationId xmlns:a16="http://schemas.microsoft.com/office/drawing/2014/main" id="{1997B277-AEF6-4B31-83A6-3BFC84B8CFE5}"/>
              </a:ext>
            </a:extLst>
          </p:cNvPr>
          <p:cNvSpPr txBox="1"/>
          <p:nvPr/>
        </p:nvSpPr>
        <p:spPr>
          <a:xfrm>
            <a:off x="4641068" y="942610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/>
              <a:t>KİP/E-KİP</a:t>
            </a:r>
            <a:endParaRPr lang="tr-TR" sz="4000" dirty="0">
              <a:latin typeface="+mj-lt"/>
              <a:cs typeface="Myriad Pro" panose="020B0604020202020204" charset="0"/>
            </a:endParaRPr>
          </a:p>
        </p:txBody>
      </p:sp>
      <p:pic>
        <p:nvPicPr>
          <p:cNvPr id="46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EAC0AB7A-5990-438B-9EAE-6F6616CC33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0" y="470582"/>
            <a:ext cx="3312694" cy="1849094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pic>
        <p:nvPicPr>
          <p:cNvPr id="47" name="Shape Shape" descr="Shape Shape">
            <a:extLst>
              <a:ext uri="{FF2B5EF4-FFF2-40B4-BE49-F238E27FC236}">
                <a16:creationId xmlns:a16="http://schemas.microsoft.com/office/drawing/2014/main" id="{4BF86E76-D08F-4F5C-A3B3-7790BB8F954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010" y="312692"/>
            <a:ext cx="5618443" cy="2164873"/>
          </a:xfrm>
          <a:prstGeom prst="rect">
            <a:avLst/>
          </a:prstGeom>
          <a:effectLst/>
        </p:spPr>
      </p:pic>
      <p:sp>
        <p:nvSpPr>
          <p:cNvPr id="48" name="Line">
            <a:extLst>
              <a:ext uri="{FF2B5EF4-FFF2-40B4-BE49-F238E27FC236}">
                <a16:creationId xmlns:a16="http://schemas.microsoft.com/office/drawing/2014/main" id="{71B05227-252C-4D69-B573-9051B6D5FB3D}"/>
              </a:ext>
            </a:extLst>
          </p:cNvPr>
          <p:cNvSpPr/>
          <p:nvPr/>
        </p:nvSpPr>
        <p:spPr>
          <a:xfrm rot="10800000" flipH="1" flipV="1">
            <a:off x="7392688" y="1808323"/>
            <a:ext cx="9216427" cy="46228"/>
          </a:xfrm>
          <a:prstGeom prst="line">
            <a:avLst/>
          </a:prstGeom>
          <a:noFill/>
          <a:ln w="25400" cap="flat">
            <a:solidFill>
              <a:srgbClr val="D8AD65"/>
            </a:solidFill>
            <a:prstDash val="solid"/>
            <a:miter lim="400000"/>
          </a:ln>
          <a:effectLst/>
        </p:spPr>
        <p:txBody>
          <a:bodyPr wrap="square" lIns="55315" tIns="55315" rIns="55315" bIns="55315" numCol="1" anchor="ctr">
            <a:noAutofit/>
          </a:bodyPr>
          <a:lstStyle/>
          <a:p>
            <a:pPr defTabSz="2655080">
              <a:defRPr sz="2600">
                <a:solidFill>
                  <a:srgbClr val="5E5E5E"/>
                </a:solidFill>
              </a:defRPr>
            </a:pPr>
            <a:endParaRPr/>
          </a:p>
        </p:txBody>
      </p:sp>
      <p:pic>
        <p:nvPicPr>
          <p:cNvPr id="49" name="Picture 58">
            <a:extLst>
              <a:ext uri="{FF2B5EF4-FFF2-40B4-BE49-F238E27FC236}">
                <a16:creationId xmlns:a16="http://schemas.microsoft.com/office/drawing/2014/main" id="{80153F71-8474-4FF1-A02D-699BED1DB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59804" y="354116"/>
            <a:ext cx="5424196" cy="20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296C3994-AABE-4063-81A7-7E2D013434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66" name="Dikdörtgen 65">
            <a:extLst>
              <a:ext uri="{FF2B5EF4-FFF2-40B4-BE49-F238E27FC236}">
                <a16:creationId xmlns:a16="http://schemas.microsoft.com/office/drawing/2014/main" id="{57C9A4FB-A339-418E-A173-22732AABD512}"/>
              </a:ext>
            </a:extLst>
          </p:cNvPr>
          <p:cNvSpPr/>
          <p:nvPr/>
        </p:nvSpPr>
        <p:spPr>
          <a:xfrm>
            <a:off x="19876553" y="1835052"/>
            <a:ext cx="444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000" dirty="0"/>
              <a:t>İHRACAT GENEL MÜDÜRLÜĞÜ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11FD6A2-F8B3-4946-8001-C25CB040F0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066" y="2776118"/>
            <a:ext cx="6084961" cy="2855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9F042A82-00E6-6CAA-069C-092A1C08C7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0" y="9821974"/>
            <a:ext cx="5473222" cy="323161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372C6E5-F0EC-4773-AAC6-5FFF557748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6607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0" y="12828639"/>
            <a:ext cx="24384000" cy="91438"/>
          </a:xfrm>
          <a:prstGeom prst="rect">
            <a:avLst/>
          </a:prstGeom>
          <a:solidFill>
            <a:srgbClr val="1E315D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400">
              <a:solidFill>
                <a:srgbClr val="1E315D"/>
              </a:solidFill>
              <a:latin typeface="Calibri"/>
            </a:endParaRPr>
          </a:p>
        </p:txBody>
      </p:sp>
      <p:pic>
        <p:nvPicPr>
          <p:cNvPr id="24" name="Shape Shape" descr="Shape Shape">
            <a:extLst>
              <a:ext uri="{FF2B5EF4-FFF2-40B4-BE49-F238E27FC236}">
                <a16:creationId xmlns:a16="http://schemas.microsoft.com/office/drawing/2014/main" id="{6F3BE018-2FDE-4F0F-9DFC-0AFD7491ECD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451" y="526386"/>
            <a:ext cx="13313008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49" name="YENİ NESİL İHRACAT DESTEKLERİ">
            <a:extLst>
              <a:ext uri="{FF2B5EF4-FFF2-40B4-BE49-F238E27FC236}">
                <a16:creationId xmlns:a16="http://schemas.microsoft.com/office/drawing/2014/main" id="{DA8CFB0C-2084-4A15-8F72-BA7C357F4042}"/>
              </a:ext>
            </a:extLst>
          </p:cNvPr>
          <p:cNvSpPr txBox="1"/>
          <p:nvPr/>
        </p:nvSpPr>
        <p:spPr>
          <a:xfrm>
            <a:off x="4590457" y="942610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Myriad Pro" panose="020B0604020202020204" charset="0"/>
              </a:rPr>
              <a:t>MÜŞAVİRE DANIŞIN</a:t>
            </a:r>
          </a:p>
        </p:txBody>
      </p:sp>
      <p:pic>
        <p:nvPicPr>
          <p:cNvPr id="25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A358A96F-8369-402B-960C-BDEBFE3FFA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0" y="470582"/>
            <a:ext cx="3312694" cy="1849094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pic>
        <p:nvPicPr>
          <p:cNvPr id="26" name="Shape Shape" descr="Shape Shape">
            <a:extLst>
              <a:ext uri="{FF2B5EF4-FFF2-40B4-BE49-F238E27FC236}">
                <a16:creationId xmlns:a16="http://schemas.microsoft.com/office/drawing/2014/main" id="{22F4DA40-BCC0-415A-BA15-26F75915F34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" y="312692"/>
            <a:ext cx="5618443" cy="2164873"/>
          </a:xfrm>
          <a:prstGeom prst="rect">
            <a:avLst/>
          </a:prstGeom>
          <a:effectLst/>
        </p:spPr>
      </p:pic>
      <p:sp>
        <p:nvSpPr>
          <p:cNvPr id="27" name="Line">
            <a:extLst>
              <a:ext uri="{FF2B5EF4-FFF2-40B4-BE49-F238E27FC236}">
                <a16:creationId xmlns:a16="http://schemas.microsoft.com/office/drawing/2014/main" id="{D89703DB-F27F-49CC-A2BF-53FC77DF2E10}"/>
              </a:ext>
            </a:extLst>
          </p:cNvPr>
          <p:cNvSpPr/>
          <p:nvPr/>
        </p:nvSpPr>
        <p:spPr>
          <a:xfrm rot="10800000" flipH="1" flipV="1">
            <a:off x="7392688" y="1808323"/>
            <a:ext cx="9216427" cy="46228"/>
          </a:xfrm>
          <a:prstGeom prst="line">
            <a:avLst/>
          </a:prstGeom>
          <a:noFill/>
          <a:ln w="25400" cap="flat">
            <a:solidFill>
              <a:srgbClr val="D8AD65"/>
            </a:solidFill>
            <a:prstDash val="solid"/>
            <a:miter lim="400000"/>
          </a:ln>
          <a:effectLst/>
        </p:spPr>
        <p:txBody>
          <a:bodyPr wrap="square" lIns="55315" tIns="55315" rIns="55315" bIns="55315" numCol="1" anchor="ctr">
            <a:noAutofit/>
          </a:bodyPr>
          <a:lstStyle/>
          <a:p>
            <a:pPr defTabSz="2655080">
              <a:defRPr sz="2600">
                <a:solidFill>
                  <a:srgbClr val="5E5E5E"/>
                </a:solidFill>
              </a:defRPr>
            </a:pPr>
            <a:endParaRPr/>
          </a:p>
        </p:txBody>
      </p:sp>
      <p:pic>
        <p:nvPicPr>
          <p:cNvPr id="29" name="Picture 58">
            <a:extLst>
              <a:ext uri="{FF2B5EF4-FFF2-40B4-BE49-F238E27FC236}">
                <a16:creationId xmlns:a16="http://schemas.microsoft.com/office/drawing/2014/main" id="{E55DCD16-DF89-456D-A4A3-1A7EC0995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59804" y="354116"/>
            <a:ext cx="5424196" cy="20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E10D2317-DE6B-406A-B507-2A12C7687B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35" name="Dikdörtgen 34">
            <a:extLst>
              <a:ext uri="{FF2B5EF4-FFF2-40B4-BE49-F238E27FC236}">
                <a16:creationId xmlns:a16="http://schemas.microsoft.com/office/drawing/2014/main" id="{1972AD71-4668-44DC-B02B-5AEFD8501538}"/>
              </a:ext>
            </a:extLst>
          </p:cNvPr>
          <p:cNvSpPr/>
          <p:nvPr/>
        </p:nvSpPr>
        <p:spPr>
          <a:xfrm>
            <a:off x="19876553" y="1835052"/>
            <a:ext cx="444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000" dirty="0"/>
              <a:t>İHRACAT GENEL MÜDÜRLÜĞÜ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9D4ACA48-0038-43C2-AC7F-6D13C4369191}"/>
              </a:ext>
            </a:extLst>
          </p:cNvPr>
          <p:cNvSpPr/>
          <p:nvPr/>
        </p:nvSpPr>
        <p:spPr>
          <a:xfrm flipV="1">
            <a:off x="0" y="11942685"/>
            <a:ext cx="24384000" cy="91438"/>
          </a:xfrm>
          <a:prstGeom prst="rect">
            <a:avLst/>
          </a:prstGeom>
          <a:solidFill>
            <a:srgbClr val="1E315D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400">
              <a:solidFill>
                <a:srgbClr val="1E315D"/>
              </a:solidFill>
              <a:latin typeface="Calibri"/>
            </a:endParaRPr>
          </a:p>
        </p:txBody>
      </p:sp>
      <p:sp>
        <p:nvSpPr>
          <p:cNvPr id="31" name="Rectangle">
            <a:extLst>
              <a:ext uri="{FF2B5EF4-FFF2-40B4-BE49-F238E27FC236}">
                <a16:creationId xmlns:a16="http://schemas.microsoft.com/office/drawing/2014/main" id="{08434F45-2D4E-4D96-A5F0-21512551A821}"/>
              </a:ext>
            </a:extLst>
          </p:cNvPr>
          <p:cNvSpPr/>
          <p:nvPr/>
        </p:nvSpPr>
        <p:spPr>
          <a:xfrm>
            <a:off x="1362336" y="3023225"/>
            <a:ext cx="6895767" cy="4030291"/>
          </a:xfrm>
          <a:prstGeom prst="rect">
            <a:avLst/>
          </a:prstGeom>
          <a:solidFill>
            <a:srgbClr val="001A3B"/>
          </a:solidFill>
          <a:ln w="57150">
            <a:solidFill>
              <a:srgbClr val="E1B468"/>
            </a:solidFill>
          </a:ln>
          <a:effectLst/>
        </p:spPr>
        <p:txBody>
          <a:bodyPr wrap="square" lIns="35120" tIns="35120" rIns="35120" bIns="35120" numCol="1" anchor="ctr">
            <a:no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</a:pP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Ticaret Müşavirlikleri ve Ataşeliklerimize </a:t>
            </a:r>
          </a:p>
          <a:p>
            <a:pPr defTabSz="1778000">
              <a:lnSpc>
                <a:spcPct val="90000"/>
              </a:lnSpc>
              <a:spcBef>
                <a:spcPct val="0"/>
              </a:spcBef>
            </a:pPr>
            <a:r>
              <a:rPr lang="tr-TR" sz="3600" b="1" dirty="0">
                <a:solidFill>
                  <a:srgbClr val="ED3338"/>
                </a:solidFill>
                <a:latin typeface="Myriad Pro Cond"/>
              </a:rPr>
              <a:t>Müşavire Danışın </a:t>
            </a:r>
          </a:p>
          <a:p>
            <a:pPr defTabSz="1778000">
              <a:lnSpc>
                <a:spcPct val="90000"/>
              </a:lnSpc>
              <a:spcBef>
                <a:spcPct val="0"/>
              </a:spcBef>
            </a:pP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uygulaması üzerinden 7/24 ulaşım sağlanabilmektedir.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F705736-3E68-4943-B735-0FC84F15C0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37" y="2673081"/>
            <a:ext cx="6670431" cy="3752117"/>
          </a:xfrm>
          <a:prstGeom prst="rect">
            <a:avLst/>
          </a:prstGeom>
        </p:spPr>
      </p:pic>
      <p:sp>
        <p:nvSpPr>
          <p:cNvPr id="32" name="Rectangle">
            <a:extLst>
              <a:ext uri="{FF2B5EF4-FFF2-40B4-BE49-F238E27FC236}">
                <a16:creationId xmlns:a16="http://schemas.microsoft.com/office/drawing/2014/main" id="{3CB29D46-0D13-4EE6-A7F7-D132815CA475}"/>
              </a:ext>
            </a:extLst>
          </p:cNvPr>
          <p:cNvSpPr/>
          <p:nvPr/>
        </p:nvSpPr>
        <p:spPr>
          <a:xfrm>
            <a:off x="7176203" y="7415361"/>
            <a:ext cx="6691902" cy="3913036"/>
          </a:xfrm>
          <a:prstGeom prst="rect">
            <a:avLst/>
          </a:prstGeom>
          <a:solidFill>
            <a:srgbClr val="001A3B"/>
          </a:solidFill>
          <a:ln w="57150">
            <a:solidFill>
              <a:srgbClr val="E1B468"/>
            </a:solidFill>
          </a:ln>
          <a:effectLst/>
        </p:spPr>
        <p:txBody>
          <a:bodyPr wrap="square" lIns="35120" tIns="35120" rIns="35120" bIns="35120" numCol="1" anchor="ctr">
            <a:no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</a:pPr>
            <a:endParaRPr lang="tr-TR" sz="3600" b="1" dirty="0">
              <a:solidFill>
                <a:schemeClr val="bg1"/>
              </a:solidFill>
              <a:latin typeface="Myriad Pro Cond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3DAB48A-5FBA-4069-8419-E5B701129AB9}"/>
              </a:ext>
            </a:extLst>
          </p:cNvPr>
          <p:cNvSpPr/>
          <p:nvPr/>
        </p:nvSpPr>
        <p:spPr>
          <a:xfrm>
            <a:off x="7474154" y="7754069"/>
            <a:ext cx="60960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</a:pPr>
            <a:r>
              <a:rPr lang="tr-TR" sz="3600" b="1" dirty="0">
                <a:solidFill>
                  <a:srgbClr val="ED3338"/>
                </a:solidFill>
                <a:latin typeface="Myriad Pro Cond"/>
              </a:rPr>
              <a:t>Ticaret Müşavirlerimizle Elektronik Sohbetler </a:t>
            </a: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etkinlikleri ile ülkelere ilişkin bilgiler çevrimiçi olarak iş dünyamıza aktarılmaktadır.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6DCCC0B6-7747-441E-824F-8C844DF10A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3" y="8143136"/>
            <a:ext cx="6368921" cy="3582519"/>
          </a:xfrm>
          <a:prstGeom prst="rect">
            <a:avLst/>
          </a:prstGeom>
        </p:spPr>
      </p:pic>
      <p:sp>
        <p:nvSpPr>
          <p:cNvPr id="33" name="Rectangle">
            <a:extLst>
              <a:ext uri="{FF2B5EF4-FFF2-40B4-BE49-F238E27FC236}">
                <a16:creationId xmlns:a16="http://schemas.microsoft.com/office/drawing/2014/main" id="{54F36E21-78EC-4862-8FE0-2B7E69C05F9F}"/>
              </a:ext>
            </a:extLst>
          </p:cNvPr>
          <p:cNvSpPr/>
          <p:nvPr/>
        </p:nvSpPr>
        <p:spPr>
          <a:xfrm>
            <a:off x="16909848" y="3612779"/>
            <a:ext cx="6691902" cy="3913036"/>
          </a:xfrm>
          <a:prstGeom prst="rect">
            <a:avLst/>
          </a:prstGeom>
          <a:solidFill>
            <a:srgbClr val="001A3B"/>
          </a:solidFill>
          <a:ln w="57150">
            <a:solidFill>
              <a:srgbClr val="E1B468"/>
            </a:solidFill>
          </a:ln>
          <a:effectLst/>
        </p:spPr>
        <p:txBody>
          <a:bodyPr wrap="square" lIns="35120" tIns="35120" rIns="35120" bIns="35120" numCol="1" anchor="ctr">
            <a:no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</a:pP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Müşavirlerimize ulaşan alım talepleri ve ihale bilgileri </a:t>
            </a:r>
          </a:p>
          <a:p>
            <a:pPr defTabSz="1778000">
              <a:lnSpc>
                <a:spcPct val="90000"/>
              </a:lnSpc>
              <a:spcBef>
                <a:spcPct val="0"/>
              </a:spcBef>
            </a:pPr>
            <a:r>
              <a:rPr lang="tr-TR" sz="3600" b="1" dirty="0">
                <a:solidFill>
                  <a:srgbClr val="ED3338"/>
                </a:solidFill>
                <a:latin typeface="Myriad Pro Cond"/>
              </a:rPr>
              <a:t>Dış Talepler Bülteni</a:t>
            </a: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 </a:t>
            </a:r>
          </a:p>
          <a:p>
            <a:pPr defTabSz="1778000">
              <a:lnSpc>
                <a:spcPct val="90000"/>
              </a:lnSpc>
              <a:spcBef>
                <a:spcPct val="0"/>
              </a:spcBef>
            </a:pP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ile iş dünyamıza ulaştırılmaktadır. 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0701EAEA-C29C-4E64-88F1-7FD24957206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947" y="7089952"/>
            <a:ext cx="6726406" cy="3752116"/>
          </a:xfrm>
          <a:prstGeom prst="rect">
            <a:avLst/>
          </a:prstGeom>
        </p:spPr>
      </p:pic>
      <p:sp>
        <p:nvSpPr>
          <p:cNvPr id="21" name="Dikdörtgen 20">
            <a:extLst>
              <a:ext uri="{FF2B5EF4-FFF2-40B4-BE49-F238E27FC236}">
                <a16:creationId xmlns:a16="http://schemas.microsoft.com/office/drawing/2014/main" id="{613AB7E1-14A0-490A-A4BF-F1303308E011}"/>
              </a:ext>
            </a:extLst>
          </p:cNvPr>
          <p:cNvSpPr/>
          <p:nvPr/>
        </p:nvSpPr>
        <p:spPr>
          <a:xfrm>
            <a:off x="853230" y="12155889"/>
            <a:ext cx="228145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</a:pPr>
            <a:r>
              <a:rPr lang="tr-TR" sz="3600" b="1" dirty="0">
                <a:solidFill>
                  <a:srgbClr val="E1B468"/>
                </a:solidFill>
                <a:latin typeface="Myriad Pro Cond"/>
              </a:rPr>
              <a:t>Bakanlığımız, 119 ülke 180 merkezde 270 kadroyla temsil edilmektedir.</a:t>
            </a:r>
          </a:p>
        </p:txBody>
      </p:sp>
    </p:spTree>
    <p:extLst>
      <p:ext uri="{BB962C8B-B14F-4D97-AF65-F5344CB8AC3E}">
        <p14:creationId xmlns:p14="http://schemas.microsoft.com/office/powerpoint/2010/main" val="33197612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azara Giriş Belgelerinin Desteklenmesi"/>
          <p:cNvSpPr txBox="1"/>
          <p:nvPr/>
        </p:nvSpPr>
        <p:spPr>
          <a:xfrm>
            <a:off x="966495" y="11840045"/>
            <a:ext cx="2532586" cy="106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B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Pazara Giriş Belgelerinin Desteklenmesi</a:t>
            </a:r>
          </a:p>
        </p:txBody>
      </p:sp>
      <p:sp>
        <p:nvSpPr>
          <p:cNvPr id="396" name="Yurt Dışı Marka Tescil Faaliyetlerinin Desteklenmesi"/>
          <p:cNvSpPr txBox="1"/>
          <p:nvPr/>
        </p:nvSpPr>
        <p:spPr>
          <a:xfrm>
            <a:off x="201167" y="9864297"/>
            <a:ext cx="2666919" cy="1086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C0C0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r"/>
            <a:r>
              <a:rPr dirty="0"/>
              <a:t>Yurt </a:t>
            </a:r>
            <a:r>
              <a:rPr dirty="0" err="1"/>
              <a:t>Dışı</a:t>
            </a:r>
            <a:r>
              <a:rPr dirty="0"/>
              <a:t> </a:t>
            </a:r>
            <a:r>
              <a:rPr dirty="0" err="1"/>
              <a:t>Marka</a:t>
            </a:r>
            <a:r>
              <a:rPr dirty="0"/>
              <a:t> </a:t>
            </a:r>
            <a:r>
              <a:rPr dirty="0" err="1"/>
              <a:t>Tescil</a:t>
            </a:r>
            <a:r>
              <a:rPr dirty="0"/>
              <a:t> </a:t>
            </a:r>
            <a:r>
              <a:rPr dirty="0" err="1"/>
              <a:t>Faaliyetlerinin</a:t>
            </a:r>
            <a:r>
              <a:rPr dirty="0"/>
              <a:t> </a:t>
            </a:r>
            <a:r>
              <a:rPr dirty="0" err="1"/>
              <a:t>Desteklenmesi</a:t>
            </a:r>
            <a:endParaRPr dirty="0"/>
          </a:p>
        </p:txBody>
      </p:sp>
      <p:sp>
        <p:nvSpPr>
          <p:cNvPr id="397" name="Yurt Dışı Pazar Araştırması Desteği"/>
          <p:cNvSpPr txBox="1"/>
          <p:nvPr/>
        </p:nvSpPr>
        <p:spPr>
          <a:xfrm>
            <a:off x="3638208" y="11442108"/>
            <a:ext cx="2290212" cy="106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00B0F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Yurt </a:t>
            </a:r>
            <a:r>
              <a:rPr dirty="0" err="1"/>
              <a:t>Dışı</a:t>
            </a:r>
            <a:r>
              <a:rPr dirty="0"/>
              <a:t> </a:t>
            </a:r>
            <a:r>
              <a:rPr dirty="0" err="1"/>
              <a:t>Pazar</a:t>
            </a:r>
            <a:r>
              <a:rPr dirty="0"/>
              <a:t> </a:t>
            </a:r>
            <a:r>
              <a:rPr dirty="0" err="1"/>
              <a:t>Araştırması</a:t>
            </a:r>
            <a:r>
              <a:rPr dirty="0"/>
              <a:t> </a:t>
            </a:r>
            <a:r>
              <a:rPr dirty="0" err="1"/>
              <a:t>Desteği</a:t>
            </a:r>
            <a:endParaRPr dirty="0"/>
          </a:p>
        </p:txBody>
      </p:sp>
      <p:sp>
        <p:nvSpPr>
          <p:cNvPr id="398" name="Yurt İçi Fuar Desteği"/>
          <p:cNvSpPr txBox="1"/>
          <p:nvPr/>
        </p:nvSpPr>
        <p:spPr>
          <a:xfrm>
            <a:off x="6296190" y="10572727"/>
            <a:ext cx="1824271" cy="73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F100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Yurt İçi Fuar Desteği</a:t>
            </a:r>
          </a:p>
        </p:txBody>
      </p:sp>
      <p:sp>
        <p:nvSpPr>
          <p:cNvPr id="399" name="Küresel Tedarik Zinciri Yetkinlik Projesi Desteği"/>
          <p:cNvSpPr txBox="1"/>
          <p:nvPr/>
        </p:nvSpPr>
        <p:spPr>
          <a:xfrm>
            <a:off x="8891306" y="9634011"/>
            <a:ext cx="2349586" cy="106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Küresel Tedarik Zinciri Yetkinlik Projesi Desteği</a:t>
            </a:r>
          </a:p>
        </p:txBody>
      </p:sp>
      <p:sp>
        <p:nvSpPr>
          <p:cNvPr id="400" name="Yurt Dışı Şirket ve Yurt Dışında Yerleşik Şirkete Ait Marka Alım Desteği"/>
          <p:cNvSpPr txBox="1"/>
          <p:nvPr/>
        </p:nvSpPr>
        <p:spPr>
          <a:xfrm>
            <a:off x="5686816" y="8771156"/>
            <a:ext cx="2290212" cy="74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r" defTabSz="1828800">
              <a:defRPr sz="2200">
                <a:solidFill>
                  <a:srgbClr val="ED7C3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tr-TR" dirty="0"/>
              <a:t>Şirket ve  Marka Alım Desteği</a:t>
            </a:r>
            <a:endParaRPr dirty="0"/>
          </a:p>
        </p:txBody>
      </p:sp>
      <p:sp>
        <p:nvSpPr>
          <p:cNvPr id="401" name="Yurt Dışı Fuar Desteği"/>
          <p:cNvSpPr txBox="1"/>
          <p:nvPr/>
        </p:nvSpPr>
        <p:spPr>
          <a:xfrm>
            <a:off x="3496072" y="9901454"/>
            <a:ext cx="1903766" cy="73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r" defTabSz="1828800">
              <a:defRPr sz="2200">
                <a:solidFill>
                  <a:srgbClr val="45A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Yurt </a:t>
            </a:r>
            <a:r>
              <a:rPr dirty="0" err="1"/>
              <a:t>Dışı</a:t>
            </a:r>
            <a:r>
              <a:rPr dirty="0"/>
              <a:t> </a:t>
            </a:r>
            <a:r>
              <a:rPr dirty="0" err="1"/>
              <a:t>Fuar</a:t>
            </a:r>
            <a:r>
              <a:rPr dirty="0"/>
              <a:t> </a:t>
            </a:r>
            <a:r>
              <a:rPr dirty="0" err="1"/>
              <a:t>Desteği</a:t>
            </a:r>
            <a:endParaRPr dirty="0"/>
          </a:p>
        </p:txBody>
      </p:sp>
      <p:sp>
        <p:nvSpPr>
          <p:cNvPr id="402" name="Birim Kira Desteği"/>
          <p:cNvSpPr txBox="1"/>
          <p:nvPr/>
        </p:nvSpPr>
        <p:spPr>
          <a:xfrm>
            <a:off x="9075678" y="7952747"/>
            <a:ext cx="1376806" cy="74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r" defTabSz="1828800"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Birim Kira Desteği </a:t>
            </a:r>
          </a:p>
        </p:txBody>
      </p:sp>
      <p:sp>
        <p:nvSpPr>
          <p:cNvPr id="403" name="Tanıtım Desteği"/>
          <p:cNvSpPr txBox="1"/>
          <p:nvPr/>
        </p:nvSpPr>
        <p:spPr>
          <a:xfrm>
            <a:off x="11586309" y="8665213"/>
            <a:ext cx="1903766" cy="73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E5BA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Tanıtım Desteği</a:t>
            </a:r>
          </a:p>
        </p:txBody>
      </p:sp>
      <p:sp>
        <p:nvSpPr>
          <p:cNvPr id="404" name="İhracat Kredi Sigortası Tazmin Desteği"/>
          <p:cNvSpPr txBox="1"/>
          <p:nvPr/>
        </p:nvSpPr>
        <p:spPr>
          <a:xfrm>
            <a:off x="13290142" y="5121717"/>
            <a:ext cx="2619384" cy="1763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r" defTabSz="1828800">
              <a:defRPr sz="2200">
                <a:solidFill>
                  <a:srgbClr val="C3530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tr-TR" dirty="0"/>
              <a:t>İhracat Kredi Sigortası Tazmin Desteği ve Proje Bazlı İhracat Sigorta Desteği</a:t>
            </a:r>
          </a:p>
        </p:txBody>
      </p:sp>
      <p:sp>
        <p:nvSpPr>
          <p:cNvPr id="405" name="Tasarım ve Ürün Geliştirme Projesi Desteği"/>
          <p:cNvSpPr txBox="1"/>
          <p:nvPr/>
        </p:nvSpPr>
        <p:spPr>
          <a:xfrm>
            <a:off x="16079122" y="4814701"/>
            <a:ext cx="2327740" cy="142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r" defTabSz="1828800">
              <a:defRPr sz="2200">
                <a:solidFill>
                  <a:srgbClr val="99DA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tr-TR" dirty="0"/>
              <a:t>Yeşil Mutabakata Uyum Projesi   Desteği</a:t>
            </a:r>
          </a:p>
          <a:p>
            <a:endParaRPr lang="tr-TR" dirty="0"/>
          </a:p>
        </p:txBody>
      </p:sp>
      <p:sp>
        <p:nvSpPr>
          <p:cNvPr id="406" name="Eximbank’ın Uyguladığı Faiz Oranı ile CIRR Arasındaki Farkın Desteklenmesi"/>
          <p:cNvSpPr txBox="1"/>
          <p:nvPr/>
        </p:nvSpPr>
        <p:spPr>
          <a:xfrm>
            <a:off x="13902577" y="7682671"/>
            <a:ext cx="2605254" cy="172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00B05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Eximbank’ın Uyguladığı Faiz Oranı ile CIRR Arasındaki Farkın Desteklenmesi</a:t>
            </a:r>
          </a:p>
        </p:txBody>
      </p:sp>
      <p:sp>
        <p:nvSpPr>
          <p:cNvPr id="407" name="Proje Bazlı İhracat Sigorta Desteği"/>
          <p:cNvSpPr txBox="1"/>
          <p:nvPr/>
        </p:nvSpPr>
        <p:spPr>
          <a:xfrm>
            <a:off x="16536353" y="6742666"/>
            <a:ext cx="2099338" cy="142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P</a:t>
            </a:r>
            <a:r>
              <a:rPr lang="tr-TR" dirty="0"/>
              <a:t>azara Giriş Projesi Hazırlama Desteği</a:t>
            </a:r>
            <a:endParaRPr dirty="0"/>
          </a:p>
        </p:txBody>
      </p:sp>
      <p:sp>
        <p:nvSpPr>
          <p:cNvPr id="408" name="Gemi ve Yat Sektöründe Faaliyet Gösteren Şirketlere Tasarım Desteği"/>
          <p:cNvSpPr txBox="1"/>
          <p:nvPr/>
        </p:nvSpPr>
        <p:spPr>
          <a:xfrm>
            <a:off x="18404394" y="3574692"/>
            <a:ext cx="2670265" cy="139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r" defTabSz="1828800">
              <a:defRPr sz="2200">
                <a:solidFill>
                  <a:srgbClr val="D0FBF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Gemi</a:t>
            </a:r>
            <a:r>
              <a:rPr dirty="0"/>
              <a:t> ve </a:t>
            </a:r>
            <a:r>
              <a:rPr dirty="0" err="1"/>
              <a:t>Yat</a:t>
            </a:r>
            <a:r>
              <a:rPr dirty="0"/>
              <a:t> </a:t>
            </a:r>
            <a:r>
              <a:rPr dirty="0" err="1"/>
              <a:t>Sektöründe</a:t>
            </a:r>
            <a:r>
              <a:rPr dirty="0"/>
              <a:t> </a:t>
            </a:r>
            <a:r>
              <a:rPr dirty="0" err="1"/>
              <a:t>Faaliyet</a:t>
            </a:r>
            <a:r>
              <a:rPr dirty="0"/>
              <a:t> </a:t>
            </a:r>
            <a:r>
              <a:rPr dirty="0" err="1"/>
              <a:t>Gösteren</a:t>
            </a:r>
            <a:r>
              <a:rPr dirty="0"/>
              <a:t> </a:t>
            </a:r>
            <a:r>
              <a:rPr dirty="0" err="1"/>
              <a:t>Şirketlere</a:t>
            </a:r>
            <a:r>
              <a:rPr dirty="0"/>
              <a:t> </a:t>
            </a:r>
            <a:r>
              <a:rPr dirty="0" err="1"/>
              <a:t>Tasarım</a:t>
            </a:r>
            <a:r>
              <a:rPr dirty="0"/>
              <a:t> </a:t>
            </a:r>
            <a:r>
              <a:rPr dirty="0" err="1"/>
              <a:t>Desteği</a:t>
            </a:r>
            <a:endParaRPr dirty="0"/>
          </a:p>
        </p:txBody>
      </p:sp>
      <p:sp>
        <p:nvSpPr>
          <p:cNvPr id="409" name="Tasarımcı Şirket/ Tasarım Ofisi Desteği"/>
          <p:cNvSpPr txBox="1"/>
          <p:nvPr/>
        </p:nvSpPr>
        <p:spPr>
          <a:xfrm>
            <a:off x="19262517" y="5921378"/>
            <a:ext cx="2138202" cy="106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algn="l" defTabSz="1828800">
              <a:defRPr sz="2200">
                <a:solidFill>
                  <a:srgbClr val="D8AD6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Tasarımcı Şirket/ Tasarım Ofisi Desteği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7959" y="5027738"/>
            <a:ext cx="1865742" cy="665746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"/>
          <p:cNvSpPr/>
          <p:nvPr/>
        </p:nvSpPr>
        <p:spPr>
          <a:xfrm>
            <a:off x="462531" y="11297225"/>
            <a:ext cx="2985750" cy="915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C7C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2" name="Shape"/>
          <p:cNvSpPr/>
          <p:nvPr/>
        </p:nvSpPr>
        <p:spPr>
          <a:xfrm>
            <a:off x="3101983" y="10809689"/>
            <a:ext cx="2985750" cy="915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4823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3" name="Shape"/>
          <p:cNvSpPr/>
          <p:nvPr/>
        </p:nvSpPr>
        <p:spPr>
          <a:xfrm>
            <a:off x="5681453" y="9913912"/>
            <a:ext cx="2985750" cy="915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4" name="Shape"/>
          <p:cNvSpPr/>
          <p:nvPr/>
        </p:nvSpPr>
        <p:spPr>
          <a:xfrm>
            <a:off x="8266017" y="8987766"/>
            <a:ext cx="2985751" cy="915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5" name="Shape"/>
          <p:cNvSpPr/>
          <p:nvPr/>
        </p:nvSpPr>
        <p:spPr>
          <a:xfrm>
            <a:off x="10835531" y="8085532"/>
            <a:ext cx="2985750" cy="915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94C"/>
          </a:solidFill>
          <a:ln w="12700">
            <a:miter lim="400000"/>
          </a:ln>
          <a:effectLst>
            <a:outerShdw blurRad="152400" dist="89475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6" name="Shape"/>
          <p:cNvSpPr/>
          <p:nvPr/>
        </p:nvSpPr>
        <p:spPr>
          <a:xfrm>
            <a:off x="13409702" y="7171372"/>
            <a:ext cx="2985750" cy="915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7" name="Shape"/>
          <p:cNvSpPr/>
          <p:nvPr/>
        </p:nvSpPr>
        <p:spPr>
          <a:xfrm>
            <a:off x="16008711" y="6257211"/>
            <a:ext cx="2985749" cy="915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8" name="Shape"/>
          <p:cNvSpPr/>
          <p:nvPr/>
        </p:nvSpPr>
        <p:spPr>
          <a:xfrm>
            <a:off x="18576458" y="5336068"/>
            <a:ext cx="2985750" cy="915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C7C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Shape"/>
          <p:cNvSpPr/>
          <p:nvPr/>
        </p:nvSpPr>
        <p:spPr>
          <a:xfrm>
            <a:off x="21155955" y="4421816"/>
            <a:ext cx="2985749" cy="915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913" y="21600"/>
                </a:lnTo>
                <a:lnTo>
                  <a:pt x="2913" y="9801"/>
                </a:lnTo>
                <a:lnTo>
                  <a:pt x="21600" y="980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4823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000">
                <a:solidFill>
                  <a:srgbClr val="7C7C7C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20" name="Business Man.I13.2k.png" descr="Business Man.I13.2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252" y="2899025"/>
            <a:ext cx="5662606" cy="5662607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Marka ve TURQUALITY® Destek…"/>
          <p:cNvSpPr txBox="1"/>
          <p:nvPr/>
        </p:nvSpPr>
        <p:spPr>
          <a:xfrm>
            <a:off x="21488493" y="2806133"/>
            <a:ext cx="2320672" cy="139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/>
          <a:p>
            <a:pPr algn="r" defTabSz="1828800">
              <a:defRPr sz="2200">
                <a:solidFill>
                  <a:srgbClr val="00ACC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Marka</a:t>
            </a:r>
            <a:r>
              <a:rPr dirty="0"/>
              <a:t> ve TURQUALITY® </a:t>
            </a:r>
            <a:r>
              <a:rPr dirty="0" err="1"/>
              <a:t>Destek</a:t>
            </a:r>
            <a:r>
              <a:rPr dirty="0"/>
              <a:t> </a:t>
            </a:r>
          </a:p>
          <a:p>
            <a:pPr algn="r" defTabSz="1828800">
              <a:defRPr sz="2200">
                <a:solidFill>
                  <a:srgbClr val="00ACC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Programı</a:t>
            </a:r>
            <a:endParaRPr dirty="0"/>
          </a:p>
        </p:txBody>
      </p:sp>
      <p:grpSp>
        <p:nvGrpSpPr>
          <p:cNvPr id="432" name="Group"/>
          <p:cNvGrpSpPr/>
          <p:nvPr/>
        </p:nvGrpSpPr>
        <p:grpSpPr>
          <a:xfrm>
            <a:off x="10541378" y="10316719"/>
            <a:ext cx="8129611" cy="2992524"/>
            <a:chOff x="0" y="-12699"/>
            <a:chExt cx="8129610" cy="2992522"/>
          </a:xfrm>
        </p:grpSpPr>
        <p:grpSp>
          <p:nvGrpSpPr>
            <p:cNvPr id="428" name="Group"/>
            <p:cNvGrpSpPr/>
            <p:nvPr/>
          </p:nvGrpSpPr>
          <p:grpSpPr>
            <a:xfrm>
              <a:off x="1494193" y="-12700"/>
              <a:ext cx="6635418" cy="2971871"/>
              <a:chOff x="-12700" y="-12699"/>
              <a:chExt cx="6635416" cy="2971870"/>
            </a:xfrm>
          </p:grpSpPr>
          <p:grpSp>
            <p:nvGrpSpPr>
              <p:cNvPr id="424" name="Rectangle"/>
              <p:cNvGrpSpPr/>
              <p:nvPr/>
            </p:nvGrpSpPr>
            <p:grpSpPr>
              <a:xfrm>
                <a:off x="-12701" y="-12700"/>
                <a:ext cx="6635418" cy="2971871"/>
                <a:chOff x="0" y="0"/>
                <a:chExt cx="6635416" cy="2971870"/>
              </a:xfrm>
            </p:grpSpPr>
            <p:sp>
              <p:nvSpPr>
                <p:cNvPr id="423" name="Rectangle"/>
                <p:cNvSpPr/>
                <p:nvPr/>
              </p:nvSpPr>
              <p:spPr>
                <a:xfrm>
                  <a:off x="12700" y="12699"/>
                  <a:ext cx="6610017" cy="294647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5456F"/>
                    </a:gs>
                    <a:gs pos="100000">
                      <a:srgbClr val="021020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000000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22" name="Rectangle Rectangle" descr="Rectangle Rectangle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-1"/>
                  <a:ext cx="6635417" cy="2971872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425" name="Line"/>
              <p:cNvSpPr/>
              <p:nvPr/>
            </p:nvSpPr>
            <p:spPr>
              <a:xfrm>
                <a:off x="502486" y="199341"/>
                <a:ext cx="5714236" cy="1"/>
              </a:xfrm>
              <a:prstGeom prst="line">
                <a:avLst/>
              </a:prstGeom>
              <a:noFill/>
              <a:ln w="25400" cap="flat">
                <a:solidFill>
                  <a:srgbClr val="D8AD65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2438337"/>
                <a:endParaRPr/>
              </a:p>
            </p:txBody>
          </p:sp>
          <p:sp>
            <p:nvSpPr>
              <p:cNvPr id="426" name="Line"/>
              <p:cNvSpPr/>
              <p:nvPr/>
            </p:nvSpPr>
            <p:spPr>
              <a:xfrm>
                <a:off x="447890" y="2722634"/>
                <a:ext cx="5714236" cy="1"/>
              </a:xfrm>
              <a:prstGeom prst="line">
                <a:avLst/>
              </a:prstGeom>
              <a:noFill/>
              <a:ln w="25400" cap="flat">
                <a:solidFill>
                  <a:srgbClr val="D8AD65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2438337"/>
                <a:endParaRPr/>
              </a:p>
            </p:txBody>
          </p:sp>
          <p:sp>
            <p:nvSpPr>
              <p:cNvPr id="427" name="UR-GE Projesi Desteği,…"/>
              <p:cNvSpPr txBox="1"/>
              <p:nvPr/>
            </p:nvSpPr>
            <p:spPr>
              <a:xfrm>
                <a:off x="1194888" y="359067"/>
                <a:ext cx="5236848" cy="220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2438337">
                  <a:defRPr sz="2300" b="1">
                    <a:solidFill>
                      <a:srgbClr val="D8AD6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/>
                  <a:t>UR-GE </a:t>
                </a:r>
                <a:r>
                  <a:rPr dirty="0" err="1"/>
                  <a:t>Projesi</a:t>
                </a:r>
                <a:r>
                  <a:rPr dirty="0"/>
                  <a:t> </a:t>
                </a:r>
                <a:r>
                  <a:rPr dirty="0" err="1"/>
                  <a:t>Desteği</a:t>
                </a:r>
                <a:r>
                  <a:rPr dirty="0"/>
                  <a:t>,</a:t>
                </a:r>
              </a:p>
              <a:p>
                <a:pPr defTabSz="2438337">
                  <a:defRPr sz="2300" b="1">
                    <a:solidFill>
                      <a:srgbClr val="D8AD6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 err="1"/>
                  <a:t>Pazara</a:t>
                </a:r>
                <a:r>
                  <a:rPr dirty="0"/>
                  <a:t> </a:t>
                </a:r>
                <a:r>
                  <a:rPr dirty="0" err="1"/>
                  <a:t>Giriş</a:t>
                </a:r>
                <a:r>
                  <a:rPr dirty="0"/>
                  <a:t> </a:t>
                </a:r>
                <a:r>
                  <a:rPr dirty="0" err="1"/>
                  <a:t>Rapor</a:t>
                </a:r>
                <a:r>
                  <a:rPr dirty="0"/>
                  <a:t> </a:t>
                </a:r>
                <a:r>
                  <a:rPr dirty="0" err="1"/>
                  <a:t>Desteği</a:t>
                </a:r>
                <a:r>
                  <a:rPr dirty="0"/>
                  <a:t>,</a:t>
                </a:r>
              </a:p>
              <a:p>
                <a:pPr defTabSz="2438337">
                  <a:defRPr sz="2300" b="1">
                    <a:solidFill>
                      <a:srgbClr val="D8AD6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 err="1"/>
                  <a:t>Sanal</a:t>
                </a:r>
                <a:r>
                  <a:rPr dirty="0"/>
                  <a:t> </a:t>
                </a:r>
                <a:r>
                  <a:rPr dirty="0" err="1"/>
                  <a:t>Fuara</a:t>
                </a:r>
                <a:r>
                  <a:rPr dirty="0"/>
                  <a:t> </a:t>
                </a:r>
                <a:r>
                  <a:rPr dirty="0" err="1"/>
                  <a:t>Katılım</a:t>
                </a:r>
                <a:r>
                  <a:rPr dirty="0"/>
                  <a:t> </a:t>
                </a:r>
                <a:r>
                  <a:rPr dirty="0" err="1"/>
                  <a:t>Desteği</a:t>
                </a:r>
                <a:r>
                  <a:rPr dirty="0"/>
                  <a:t>,</a:t>
                </a:r>
              </a:p>
              <a:p>
                <a:pPr defTabSz="2438337">
                  <a:defRPr sz="2300" b="1">
                    <a:solidFill>
                      <a:srgbClr val="D8AD6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 err="1"/>
                  <a:t>Sektörel</a:t>
                </a:r>
                <a:r>
                  <a:rPr dirty="0"/>
                  <a:t> </a:t>
                </a:r>
                <a:r>
                  <a:rPr dirty="0" err="1"/>
                  <a:t>Heyet</a:t>
                </a:r>
                <a:r>
                  <a:rPr dirty="0"/>
                  <a:t> </a:t>
                </a:r>
                <a:r>
                  <a:rPr dirty="0" err="1"/>
                  <a:t>Destekleri</a:t>
                </a:r>
                <a:r>
                  <a:rPr dirty="0"/>
                  <a:t>,</a:t>
                </a:r>
              </a:p>
              <a:p>
                <a:pPr defTabSz="2438337">
                  <a:defRPr sz="2300" b="1">
                    <a:solidFill>
                      <a:srgbClr val="D8AD6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 err="1"/>
                  <a:t>Sanal</a:t>
                </a:r>
                <a:r>
                  <a:rPr dirty="0"/>
                  <a:t> </a:t>
                </a:r>
                <a:r>
                  <a:rPr dirty="0" err="1"/>
                  <a:t>Ticaret</a:t>
                </a:r>
                <a:r>
                  <a:rPr dirty="0"/>
                  <a:t> </a:t>
                </a:r>
                <a:r>
                  <a:rPr dirty="0" err="1"/>
                  <a:t>Heyeti</a:t>
                </a:r>
                <a:r>
                  <a:rPr dirty="0"/>
                  <a:t> </a:t>
                </a:r>
                <a:r>
                  <a:rPr dirty="0" err="1"/>
                  <a:t>Desteği</a:t>
                </a:r>
                <a:r>
                  <a:rPr dirty="0"/>
                  <a:t>,</a:t>
                </a:r>
              </a:p>
              <a:p>
                <a:pPr defTabSz="2438337">
                  <a:defRPr sz="2300" b="1">
                    <a:solidFill>
                      <a:srgbClr val="D8AD6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dirty="0" err="1"/>
                  <a:t>Tanıtım</a:t>
                </a:r>
                <a:r>
                  <a:rPr dirty="0"/>
                  <a:t> </a:t>
                </a:r>
                <a:r>
                  <a:rPr dirty="0" err="1"/>
                  <a:t>Projesi</a:t>
                </a:r>
                <a:r>
                  <a:rPr dirty="0"/>
                  <a:t> </a:t>
                </a:r>
                <a:r>
                  <a:rPr dirty="0" err="1"/>
                  <a:t>Desteği</a:t>
                </a:r>
                <a:endParaRPr lang="tr-TR" dirty="0"/>
              </a:p>
              <a:p>
                <a:pPr defTabSz="2438337">
                  <a:defRPr sz="2300" b="1">
                    <a:solidFill>
                      <a:srgbClr val="D8AD6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tr-TR" dirty="0"/>
                  <a:t>İhracat Konsorsiyumu Desteği,</a:t>
                </a:r>
                <a:endParaRPr dirty="0"/>
              </a:p>
            </p:txBody>
          </p:sp>
        </p:grpSp>
        <p:grpSp>
          <p:nvGrpSpPr>
            <p:cNvPr id="431" name="Group"/>
            <p:cNvGrpSpPr/>
            <p:nvPr/>
          </p:nvGrpSpPr>
          <p:grpSpPr>
            <a:xfrm>
              <a:off x="0" y="0"/>
              <a:ext cx="3374312" cy="2979823"/>
              <a:chOff x="-1" y="0"/>
              <a:chExt cx="3374311" cy="2979822"/>
            </a:xfrm>
          </p:grpSpPr>
          <p:pic>
            <p:nvPicPr>
              <p:cNvPr id="429" name="Image" descr="Image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422" y="0"/>
                <a:ext cx="2979709" cy="29798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30" name="İŞBİRLİĞİ…"/>
              <p:cNvSpPr txBox="1"/>
              <p:nvPr/>
            </p:nvSpPr>
            <p:spPr>
              <a:xfrm>
                <a:off x="-2" y="872506"/>
                <a:ext cx="3374313" cy="13423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2438337">
                  <a:defRPr sz="18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2300" dirty="0">
                    <a:solidFill>
                      <a:schemeClr val="bg1"/>
                    </a:solidFill>
                  </a:rPr>
                  <a:t>İŞBİRLİĞİ </a:t>
                </a:r>
              </a:p>
              <a:p>
                <a:pPr defTabSz="2438337">
                  <a:defRPr sz="18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2300" dirty="0">
                    <a:solidFill>
                      <a:schemeClr val="bg1"/>
                    </a:solidFill>
                  </a:rPr>
                  <a:t>KURULUŞLARINA </a:t>
                </a:r>
              </a:p>
              <a:p>
                <a:pPr defTabSz="2438337">
                  <a:defRPr sz="18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2300" dirty="0">
                    <a:solidFill>
                      <a:schemeClr val="bg1"/>
                    </a:solidFill>
                  </a:rPr>
                  <a:t>YÖNELİK </a:t>
                </a:r>
              </a:p>
              <a:p>
                <a:pPr defTabSz="2438337">
                  <a:defRPr sz="1800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2300" dirty="0">
                    <a:solidFill>
                      <a:schemeClr val="bg1"/>
                    </a:solidFill>
                  </a:rPr>
                  <a:t>DESTEKLER</a:t>
                </a:r>
              </a:p>
            </p:txBody>
          </p:sp>
        </p:grpSp>
      </p:grpSp>
      <p:grpSp>
        <p:nvGrpSpPr>
          <p:cNvPr id="439" name="Group"/>
          <p:cNvGrpSpPr/>
          <p:nvPr/>
        </p:nvGrpSpPr>
        <p:grpSpPr>
          <a:xfrm>
            <a:off x="1207548" y="5613175"/>
            <a:ext cx="7951075" cy="2030219"/>
            <a:chOff x="-12700" y="-12699"/>
            <a:chExt cx="7951074" cy="2030218"/>
          </a:xfrm>
        </p:grpSpPr>
        <p:grpSp>
          <p:nvGrpSpPr>
            <p:cNvPr id="435" name="Rectangle"/>
            <p:cNvGrpSpPr/>
            <p:nvPr/>
          </p:nvGrpSpPr>
          <p:grpSpPr>
            <a:xfrm>
              <a:off x="-12701" y="-12700"/>
              <a:ext cx="7951076" cy="2030219"/>
              <a:chOff x="0" y="0"/>
              <a:chExt cx="7951074" cy="2030218"/>
            </a:xfrm>
          </p:grpSpPr>
          <p:sp>
            <p:nvSpPr>
              <p:cNvPr id="434" name="Rectangle"/>
              <p:cNvSpPr/>
              <p:nvPr/>
            </p:nvSpPr>
            <p:spPr>
              <a:xfrm>
                <a:off x="12700" y="12699"/>
                <a:ext cx="7925675" cy="2004820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433" name="Rectangle Rectangle" descr="Rectangle Rectangle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7951075" cy="2030220"/>
              </a:xfrm>
              <a:prstGeom prst="rect">
                <a:avLst/>
              </a:prstGeom>
              <a:effectLst/>
            </p:spPr>
          </p:pic>
        </p:grpSp>
        <p:sp>
          <p:nvSpPr>
            <p:cNvPr id="436" name="Line"/>
            <p:cNvSpPr/>
            <p:nvPr/>
          </p:nvSpPr>
          <p:spPr>
            <a:xfrm>
              <a:off x="602500" y="168914"/>
              <a:ext cx="6851598" cy="1"/>
            </a:xfrm>
            <a:prstGeom prst="line">
              <a:avLst/>
            </a:prstGeom>
            <a:noFill/>
            <a:ln w="254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2438337"/>
              <a:endParaRPr/>
            </a:p>
          </p:txBody>
        </p:sp>
        <p:sp>
          <p:nvSpPr>
            <p:cNvPr id="437" name="Line"/>
            <p:cNvSpPr/>
            <p:nvPr/>
          </p:nvSpPr>
          <p:spPr>
            <a:xfrm>
              <a:off x="537038" y="1811851"/>
              <a:ext cx="6851598" cy="1"/>
            </a:xfrm>
            <a:prstGeom prst="line">
              <a:avLst/>
            </a:prstGeom>
            <a:noFill/>
            <a:ln w="254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2438337"/>
              <a:endParaRPr/>
            </a:p>
          </p:txBody>
        </p:sp>
        <p:sp>
          <p:nvSpPr>
            <p:cNvPr id="438" name="UR-GE Projesi Desteği,…"/>
            <p:cNvSpPr txBox="1"/>
            <p:nvPr/>
          </p:nvSpPr>
          <p:spPr>
            <a:xfrm>
              <a:off x="500329" y="271117"/>
              <a:ext cx="7055940" cy="1313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2438337">
                <a:defRPr sz="2300" b="1">
                  <a:solidFill>
                    <a:srgbClr val="D8AD6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 err="1"/>
                <a:t>Pazara</a:t>
              </a:r>
              <a:r>
                <a:rPr dirty="0"/>
                <a:t> </a:t>
              </a:r>
              <a:r>
                <a:rPr dirty="0" err="1"/>
                <a:t>Giriş</a:t>
              </a:r>
              <a:r>
                <a:rPr dirty="0"/>
                <a:t> </a:t>
              </a:r>
              <a:r>
                <a:rPr dirty="0" err="1"/>
                <a:t>Projesi</a:t>
              </a:r>
              <a:r>
                <a:rPr dirty="0"/>
                <a:t> </a:t>
              </a:r>
              <a:r>
                <a:rPr dirty="0" err="1"/>
                <a:t>Hazırlama</a:t>
              </a:r>
              <a:r>
                <a:rPr dirty="0"/>
                <a:t> </a:t>
              </a:r>
              <a:r>
                <a:rPr dirty="0" err="1"/>
                <a:t>Desteği</a:t>
              </a:r>
              <a:endParaRPr dirty="0"/>
            </a:p>
            <a:p>
              <a:pPr defTabSz="2438337">
                <a:defRPr sz="2300" b="1">
                  <a:solidFill>
                    <a:srgbClr val="D8AD6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 err="1"/>
                <a:t>Çok</a:t>
              </a:r>
              <a:r>
                <a:rPr dirty="0"/>
                <a:t> </a:t>
              </a:r>
              <a:r>
                <a:rPr dirty="0" err="1"/>
                <a:t>Kanallı</a:t>
              </a:r>
              <a:r>
                <a:rPr dirty="0"/>
                <a:t> </a:t>
              </a:r>
              <a:r>
                <a:rPr dirty="0" err="1"/>
                <a:t>Zincir</a:t>
              </a:r>
              <a:r>
                <a:rPr dirty="0"/>
                <a:t> </a:t>
              </a:r>
              <a:r>
                <a:rPr dirty="0" err="1"/>
                <a:t>Mağaza</a:t>
              </a:r>
              <a:r>
                <a:rPr dirty="0"/>
                <a:t> </a:t>
              </a:r>
              <a:r>
                <a:rPr dirty="0" err="1"/>
                <a:t>Desteği</a:t>
              </a:r>
              <a:endParaRPr dirty="0"/>
            </a:p>
            <a:p>
              <a:pPr defTabSz="2438337">
                <a:defRPr sz="2300" b="1">
                  <a:solidFill>
                    <a:srgbClr val="D8AD6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/>
                <a:t>İhracat </a:t>
              </a:r>
              <a:r>
                <a:rPr dirty="0" err="1"/>
                <a:t>Konsorsiyumları</a:t>
              </a:r>
              <a:r>
                <a:rPr dirty="0"/>
                <a:t> </a:t>
              </a:r>
              <a:r>
                <a:rPr dirty="0" err="1"/>
                <a:t>Desteği</a:t>
              </a:r>
              <a:endParaRPr dirty="0"/>
            </a:p>
          </p:txBody>
        </p:sp>
      </p:grpSp>
      <p:grpSp>
        <p:nvGrpSpPr>
          <p:cNvPr id="442" name="Group"/>
          <p:cNvGrpSpPr/>
          <p:nvPr/>
        </p:nvGrpSpPr>
        <p:grpSpPr>
          <a:xfrm>
            <a:off x="999" y="5581048"/>
            <a:ext cx="2377076" cy="2114076"/>
            <a:chOff x="-1" y="-1"/>
            <a:chExt cx="2377075" cy="2114075"/>
          </a:xfrm>
        </p:grpSpPr>
        <p:pic>
          <p:nvPicPr>
            <p:cNvPr id="440" name="Image" descr="Image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540" y="-1"/>
              <a:ext cx="2113994" cy="2114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1" name="İŞBİRLİĞİ…"/>
            <p:cNvSpPr txBox="1"/>
            <p:nvPr/>
          </p:nvSpPr>
          <p:spPr>
            <a:xfrm>
              <a:off x="-1" y="606074"/>
              <a:ext cx="2377075" cy="901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120" tIns="35120" rIns="35120" bIns="35120" numCol="1" anchor="ctr">
              <a:spAutoFit/>
            </a:bodyPr>
            <a:lstStyle/>
            <a:p>
              <a:pPr defTabSz="2438337">
                <a:defRPr sz="18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YENİ</a:t>
              </a:r>
            </a:p>
            <a:p>
              <a:pPr defTabSz="2438337">
                <a:defRPr sz="18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chemeClr val="bg1"/>
                  </a:solidFill>
                </a:rPr>
                <a:t>DESTEK</a:t>
              </a:r>
              <a:r>
                <a:rPr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defTabSz="2438337">
                <a:defRPr sz="18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UNSURLARI</a:t>
              </a:r>
            </a:p>
          </p:txBody>
        </p:sp>
      </p:grpSp>
      <p:pic>
        <p:nvPicPr>
          <p:cNvPr id="455" name="Image" descr="Image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6428" y="9441210"/>
            <a:ext cx="4428092" cy="4121997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Dikdörtgen 1"/>
          <p:cNvSpPr txBox="1"/>
          <p:nvPr/>
        </p:nvSpPr>
        <p:spPr>
          <a:xfrm>
            <a:off x="19551327" y="10559973"/>
            <a:ext cx="3707278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2438337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solidFill>
                  <a:schemeClr val="bg1"/>
                </a:solidFill>
              </a:rPr>
              <a:t>DİJİTAL PAZARLAMA, </a:t>
            </a:r>
          </a:p>
          <a:p>
            <a:pPr defTabSz="2438337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solidFill>
                  <a:schemeClr val="bg1"/>
                </a:solidFill>
              </a:rPr>
              <a:t>SİPARİŞ KARŞILAMA, </a:t>
            </a:r>
          </a:p>
          <a:p>
            <a:pPr defTabSz="2438337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solidFill>
                  <a:schemeClr val="bg1"/>
                </a:solidFill>
              </a:rPr>
              <a:t>YURTDIŞI PAZARYERİ ENTEGRESYONU, ÇEVRİMİÇİ MAĞAZA OLUŞTURMA </a:t>
            </a:r>
          </a:p>
        </p:txBody>
      </p:sp>
      <p:sp>
        <p:nvSpPr>
          <p:cNvPr id="457" name="Shape"/>
          <p:cNvSpPr/>
          <p:nvPr/>
        </p:nvSpPr>
        <p:spPr>
          <a:xfrm rot="16200000">
            <a:off x="20072394" y="5861815"/>
            <a:ext cx="1709046" cy="535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02" y="0"/>
                </a:moveTo>
                <a:cubicBezTo>
                  <a:pt x="6180" y="0"/>
                  <a:pt x="5979" y="29"/>
                  <a:pt x="5834" y="75"/>
                </a:cubicBezTo>
                <a:cubicBezTo>
                  <a:pt x="5689" y="121"/>
                  <a:pt x="5599" y="185"/>
                  <a:pt x="5599" y="256"/>
                </a:cubicBezTo>
                <a:lnTo>
                  <a:pt x="5599" y="2141"/>
                </a:lnTo>
                <a:lnTo>
                  <a:pt x="0" y="4718"/>
                </a:lnTo>
                <a:lnTo>
                  <a:pt x="5599" y="3836"/>
                </a:lnTo>
                <a:lnTo>
                  <a:pt x="5599" y="21344"/>
                </a:lnTo>
                <a:cubicBezTo>
                  <a:pt x="5599" y="21415"/>
                  <a:pt x="5689" y="21479"/>
                  <a:pt x="5834" y="21525"/>
                </a:cubicBezTo>
                <a:cubicBezTo>
                  <a:pt x="5979" y="21571"/>
                  <a:pt x="6180" y="21600"/>
                  <a:pt x="6402" y="21600"/>
                </a:cubicBezTo>
                <a:lnTo>
                  <a:pt x="20797" y="21600"/>
                </a:lnTo>
                <a:cubicBezTo>
                  <a:pt x="21019" y="21600"/>
                  <a:pt x="21220" y="21571"/>
                  <a:pt x="21365" y="21525"/>
                </a:cubicBezTo>
                <a:cubicBezTo>
                  <a:pt x="21510" y="21479"/>
                  <a:pt x="21600" y="21415"/>
                  <a:pt x="21600" y="21344"/>
                </a:cubicBezTo>
                <a:lnTo>
                  <a:pt x="21600" y="256"/>
                </a:lnTo>
                <a:cubicBezTo>
                  <a:pt x="21600" y="185"/>
                  <a:pt x="21510" y="121"/>
                  <a:pt x="21365" y="75"/>
                </a:cubicBezTo>
                <a:cubicBezTo>
                  <a:pt x="21220" y="29"/>
                  <a:pt x="21019" y="0"/>
                  <a:pt x="20797" y="0"/>
                </a:cubicBezTo>
                <a:lnTo>
                  <a:pt x="6402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A9A9A9"/>
              </a:gs>
            </a:gsLst>
            <a:lin ang="5400000"/>
          </a:gradFill>
          <a:ln w="76200">
            <a:solidFill>
              <a:srgbClr val="D8AD6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8" name="Metin kutusu 4"/>
          <p:cNvSpPr txBox="1"/>
          <p:nvPr/>
        </p:nvSpPr>
        <p:spPr>
          <a:xfrm>
            <a:off x="18892039" y="7763575"/>
            <a:ext cx="4044356" cy="105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defTabSz="1828800">
              <a:defRPr sz="2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tr-TR" sz="3200" dirty="0"/>
              <a:t>5986 Sayılı E-İhracat Destek Paketi</a:t>
            </a:r>
          </a:p>
        </p:txBody>
      </p:sp>
      <p:sp>
        <p:nvSpPr>
          <p:cNvPr id="459" name="Shape"/>
          <p:cNvSpPr/>
          <p:nvPr/>
        </p:nvSpPr>
        <p:spPr>
          <a:xfrm rot="16200000">
            <a:off x="2677019" y="1696317"/>
            <a:ext cx="1709045" cy="535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02" y="0"/>
                </a:moveTo>
                <a:cubicBezTo>
                  <a:pt x="6180" y="0"/>
                  <a:pt x="5979" y="29"/>
                  <a:pt x="5834" y="75"/>
                </a:cubicBezTo>
                <a:cubicBezTo>
                  <a:pt x="5689" y="121"/>
                  <a:pt x="5599" y="185"/>
                  <a:pt x="5599" y="256"/>
                </a:cubicBezTo>
                <a:lnTo>
                  <a:pt x="5599" y="2141"/>
                </a:lnTo>
                <a:lnTo>
                  <a:pt x="0" y="4718"/>
                </a:lnTo>
                <a:lnTo>
                  <a:pt x="5599" y="3836"/>
                </a:lnTo>
                <a:lnTo>
                  <a:pt x="5599" y="21344"/>
                </a:lnTo>
                <a:cubicBezTo>
                  <a:pt x="5599" y="21415"/>
                  <a:pt x="5689" y="21479"/>
                  <a:pt x="5834" y="21525"/>
                </a:cubicBezTo>
                <a:cubicBezTo>
                  <a:pt x="5979" y="21571"/>
                  <a:pt x="6180" y="21600"/>
                  <a:pt x="6402" y="21600"/>
                </a:cubicBezTo>
                <a:lnTo>
                  <a:pt x="20797" y="21600"/>
                </a:lnTo>
                <a:cubicBezTo>
                  <a:pt x="21019" y="21600"/>
                  <a:pt x="21220" y="21571"/>
                  <a:pt x="21365" y="21525"/>
                </a:cubicBezTo>
                <a:cubicBezTo>
                  <a:pt x="21510" y="21479"/>
                  <a:pt x="21600" y="21415"/>
                  <a:pt x="21600" y="21344"/>
                </a:cubicBezTo>
                <a:lnTo>
                  <a:pt x="21600" y="256"/>
                </a:lnTo>
                <a:cubicBezTo>
                  <a:pt x="21600" y="185"/>
                  <a:pt x="21510" y="121"/>
                  <a:pt x="21365" y="75"/>
                </a:cubicBezTo>
                <a:cubicBezTo>
                  <a:pt x="21220" y="29"/>
                  <a:pt x="21019" y="0"/>
                  <a:pt x="20797" y="0"/>
                </a:cubicBezTo>
                <a:lnTo>
                  <a:pt x="6402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A9A9A9"/>
              </a:gs>
            </a:gsLst>
            <a:lin ang="5400000"/>
          </a:gradFill>
          <a:ln w="76200">
            <a:solidFill>
              <a:srgbClr val="D8AD6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0" name="Metin kutusu 4"/>
          <p:cNvSpPr txBox="1"/>
          <p:nvPr/>
        </p:nvSpPr>
        <p:spPr>
          <a:xfrm>
            <a:off x="954750" y="3618434"/>
            <a:ext cx="5153584" cy="105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>
            <a:spAutoFit/>
          </a:bodyPr>
          <a:lstStyle>
            <a:lvl1pPr defTabSz="1828800">
              <a:defRPr sz="2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tr-TR" sz="3200" dirty="0"/>
              <a:t>5973 Sayılı İhracat Destekleri Hakkında Karar</a:t>
            </a:r>
          </a:p>
        </p:txBody>
      </p:sp>
      <p:pic>
        <p:nvPicPr>
          <p:cNvPr id="68" name="Picture 58">
            <a:extLst>
              <a:ext uri="{FF2B5EF4-FFF2-40B4-BE49-F238E27FC236}">
                <a16:creationId xmlns:a16="http://schemas.microsoft.com/office/drawing/2014/main" id="{986A2AC5-7327-429F-9CA1-729E554A4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59804" y="354116"/>
            <a:ext cx="5424196" cy="20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170ADDD4-BCC6-45DC-AB9F-D15DE84459C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220" y="273742"/>
            <a:ext cx="1761365" cy="1761365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70" name="Dikdörtgen 69">
            <a:extLst>
              <a:ext uri="{FF2B5EF4-FFF2-40B4-BE49-F238E27FC236}">
                <a16:creationId xmlns:a16="http://schemas.microsoft.com/office/drawing/2014/main" id="{EF623432-367C-4C5D-8ED0-82CC701999B0}"/>
              </a:ext>
            </a:extLst>
          </p:cNvPr>
          <p:cNvSpPr/>
          <p:nvPr/>
        </p:nvSpPr>
        <p:spPr>
          <a:xfrm>
            <a:off x="19876553" y="1835052"/>
            <a:ext cx="444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000" dirty="0"/>
              <a:t>İHRACAT GENEL MÜDÜRLÜĞÜ</a:t>
            </a:r>
          </a:p>
        </p:txBody>
      </p:sp>
      <p:pic>
        <p:nvPicPr>
          <p:cNvPr id="71" name="Ticaret Bakanlığı Logo Altın Ortalı Kullanım TR.png" descr="Ticaret Bakanlığı Logo Altın Ortalı Kullanım TR.png">
            <a:extLst>
              <a:ext uri="{FF2B5EF4-FFF2-40B4-BE49-F238E27FC236}">
                <a16:creationId xmlns:a16="http://schemas.microsoft.com/office/drawing/2014/main" id="{AE93F856-6E95-46D0-ABCD-0B6F8CC4ED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0" y="470582"/>
            <a:ext cx="3312694" cy="1849094"/>
          </a:xfrm>
          <a:prstGeom prst="rect">
            <a:avLst/>
          </a:prstGeom>
          <a:ln w="12700">
            <a:miter lim="400000"/>
          </a:ln>
          <a:effectLst>
            <a:outerShdw blurRad="190500" dist="63500" dir="5400000" rotWithShape="0">
              <a:srgbClr val="000000"/>
            </a:outerShdw>
          </a:effectLst>
        </p:spPr>
      </p:pic>
      <p:pic>
        <p:nvPicPr>
          <p:cNvPr id="72" name="Shape Shape" descr="Shape Shape">
            <a:extLst>
              <a:ext uri="{FF2B5EF4-FFF2-40B4-BE49-F238E27FC236}">
                <a16:creationId xmlns:a16="http://schemas.microsoft.com/office/drawing/2014/main" id="{5D103709-5190-4757-AD78-F2484C338D29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3010" y="312692"/>
            <a:ext cx="5618443" cy="2164873"/>
          </a:xfrm>
          <a:prstGeom prst="rect">
            <a:avLst/>
          </a:prstGeom>
          <a:effectLst/>
        </p:spPr>
      </p:pic>
      <p:pic>
        <p:nvPicPr>
          <p:cNvPr id="64" name="Shape Shape" descr="Shape Shape">
            <a:extLst>
              <a:ext uri="{FF2B5EF4-FFF2-40B4-BE49-F238E27FC236}">
                <a16:creationId xmlns:a16="http://schemas.microsoft.com/office/drawing/2014/main" id="{097D21CF-D0B2-4B45-BBBF-F69754DF999A}"/>
              </a:ext>
            </a:extLst>
          </p:cNvPr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1451" y="526386"/>
            <a:ext cx="13313008" cy="1661238"/>
          </a:xfrm>
          <a:prstGeom prst="rect">
            <a:avLst/>
          </a:prstGeom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65" name="Line">
            <a:extLst>
              <a:ext uri="{FF2B5EF4-FFF2-40B4-BE49-F238E27FC236}">
                <a16:creationId xmlns:a16="http://schemas.microsoft.com/office/drawing/2014/main" id="{5AE8874E-B8D6-4E5D-80FC-D9C28A1E5556}"/>
              </a:ext>
            </a:extLst>
          </p:cNvPr>
          <p:cNvSpPr/>
          <p:nvPr/>
        </p:nvSpPr>
        <p:spPr>
          <a:xfrm rot="10800000" flipH="1" flipV="1">
            <a:off x="7392688" y="1808323"/>
            <a:ext cx="9216427" cy="46228"/>
          </a:xfrm>
          <a:prstGeom prst="line">
            <a:avLst/>
          </a:prstGeom>
          <a:noFill/>
          <a:ln w="25400" cap="flat">
            <a:solidFill>
              <a:srgbClr val="D8AD65"/>
            </a:solidFill>
            <a:prstDash val="solid"/>
            <a:miter lim="400000"/>
          </a:ln>
          <a:effectLst/>
        </p:spPr>
        <p:txBody>
          <a:bodyPr wrap="square" lIns="55315" tIns="55315" rIns="55315" bIns="55315" numCol="1" anchor="ctr">
            <a:noAutofit/>
          </a:bodyPr>
          <a:lstStyle/>
          <a:p>
            <a:pPr defTabSz="2655080">
              <a:defRPr sz="26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66" name="YENİ NESİL İHRACAT DESTEKLERİ">
            <a:extLst>
              <a:ext uri="{FF2B5EF4-FFF2-40B4-BE49-F238E27FC236}">
                <a16:creationId xmlns:a16="http://schemas.microsoft.com/office/drawing/2014/main" id="{803795BD-60F3-4893-8E18-59AFF0823A8C}"/>
              </a:ext>
            </a:extLst>
          </p:cNvPr>
          <p:cNvSpPr txBox="1"/>
          <p:nvPr/>
        </p:nvSpPr>
        <p:spPr>
          <a:xfrm>
            <a:off x="4590457" y="942610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Myriad Pro" panose="020B0604020202020204" charset="0"/>
              </a:rPr>
              <a:t>İHRACAT DESTEKLERİ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371D505-B7DA-4049-8710-A9A8E82FD2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7509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ectangle Rectangle" descr="Rectangle Rectangle">
            <a:extLst>
              <a:ext uri="{FF2B5EF4-FFF2-40B4-BE49-F238E27FC236}">
                <a16:creationId xmlns:a16="http://schemas.microsoft.com/office/drawing/2014/main" id="{088D167C-D813-4FE2-BFB1-FCD6FC46338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79" y="2657818"/>
            <a:ext cx="16245443" cy="4215095"/>
          </a:xfrm>
          <a:prstGeom prst="rect">
            <a:avLst/>
          </a:prstGeom>
          <a:effectLst/>
        </p:spPr>
      </p:pic>
      <p:grpSp>
        <p:nvGrpSpPr>
          <p:cNvPr id="2" name="Shape">
            <a:extLst>
              <a:ext uri="{FF2B5EF4-FFF2-40B4-BE49-F238E27FC236}">
                <a16:creationId xmlns:a16="http://schemas.microsoft.com/office/drawing/2014/main" id="{157BFAB0-947C-4ABC-90EE-7757093EEA6A}"/>
              </a:ext>
            </a:extLst>
          </p:cNvPr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50AB4209-62CC-44DE-AF62-C6592A61C382}"/>
                </a:ext>
              </a:extLst>
            </p:cNvPr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4" name="Shape Shape" descr="Shape Shape">
              <a:extLst>
                <a:ext uri="{FF2B5EF4-FFF2-40B4-BE49-F238E27FC236}">
                  <a16:creationId xmlns:a16="http://schemas.microsoft.com/office/drawing/2014/main" id="{2673E3B3-C901-4F58-9013-9610C2046667}"/>
                </a:ext>
              </a:extLst>
            </p:cNvPr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5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365FCEC2-6075-4389-8760-CE7257E512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6" name="Shape">
            <a:extLst>
              <a:ext uri="{FF2B5EF4-FFF2-40B4-BE49-F238E27FC236}">
                <a16:creationId xmlns:a16="http://schemas.microsoft.com/office/drawing/2014/main" id="{E7C0931F-7F76-4A60-B4E2-23CEB33E82F9}"/>
              </a:ext>
            </a:extLst>
          </p:cNvPr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711CE826-7008-45EE-8130-758BF952FD08}"/>
                </a:ext>
              </a:extLst>
            </p:cNvPr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8" name="Shape Shape" descr="Shape Shape">
              <a:extLst>
                <a:ext uri="{FF2B5EF4-FFF2-40B4-BE49-F238E27FC236}">
                  <a16:creationId xmlns:a16="http://schemas.microsoft.com/office/drawing/2014/main" id="{D29D4CFD-4191-4BC7-8E13-059B3C4DEB2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9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E5B52199-F71A-4264-9D0B-D86217900B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10" name="YENİ NESİL İHRACAT DESTEKLERİ…">
            <a:extLst>
              <a:ext uri="{FF2B5EF4-FFF2-40B4-BE49-F238E27FC236}">
                <a16:creationId xmlns:a16="http://schemas.microsoft.com/office/drawing/2014/main" id="{C17C3FA9-D8AD-46FD-867B-09D4D037FA13}"/>
              </a:ext>
            </a:extLst>
          </p:cNvPr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1" name="YENİ NESİL İHRACAT DESTEKLERİ…">
            <a:extLst>
              <a:ext uri="{FF2B5EF4-FFF2-40B4-BE49-F238E27FC236}">
                <a16:creationId xmlns:a16="http://schemas.microsoft.com/office/drawing/2014/main" id="{3ED20A81-F8F9-48C5-819D-5CAB20ED12D5}"/>
              </a:ext>
            </a:extLst>
          </p:cNvPr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B3A37A78-78DF-45D5-B59B-16BFB7B2FDF4}"/>
              </a:ext>
            </a:extLst>
          </p:cNvPr>
          <p:cNvGrpSpPr/>
          <p:nvPr/>
        </p:nvGrpSpPr>
        <p:grpSpPr>
          <a:xfrm>
            <a:off x="4413664" y="953880"/>
            <a:ext cx="15556673" cy="1394493"/>
            <a:chOff x="-12700" y="-12700"/>
            <a:chExt cx="12192955" cy="1394492"/>
          </a:xfrm>
        </p:grpSpPr>
        <p:grpSp>
          <p:nvGrpSpPr>
            <p:cNvPr id="13" name="Rectangle">
              <a:extLst>
                <a:ext uri="{FF2B5EF4-FFF2-40B4-BE49-F238E27FC236}">
                  <a16:creationId xmlns:a16="http://schemas.microsoft.com/office/drawing/2014/main" id="{9F4FEFD9-B5E6-4C1A-928B-A448B2062134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0D240AA8-E79D-4A64-9A26-4E9BCF57D1C1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6" name="Rectangle Rectangle" descr="Rectangle Rectangle">
                <a:extLst>
                  <a:ext uri="{FF2B5EF4-FFF2-40B4-BE49-F238E27FC236}">
                    <a16:creationId xmlns:a16="http://schemas.microsoft.com/office/drawing/2014/main" id="{BB6034F9-EA28-472B-BC12-C9E026EA2F65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D418E6FA-F2EE-441C-9105-41BEDAB71F65}"/>
                </a:ext>
              </a:extLst>
            </p:cNvPr>
            <p:cNvSpPr/>
            <p:nvPr/>
          </p:nvSpPr>
          <p:spPr>
            <a:xfrm>
              <a:off x="510936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17" name="YENİ NESİL İHRACAT DESTEKLERİ">
            <a:extLst>
              <a:ext uri="{FF2B5EF4-FFF2-40B4-BE49-F238E27FC236}">
                <a16:creationId xmlns:a16="http://schemas.microsoft.com/office/drawing/2014/main" id="{CDF20DE0-3F35-4AC8-BDF4-7D39E8A7C35A}"/>
              </a:ext>
            </a:extLst>
          </p:cNvPr>
          <p:cNvSpPr txBox="1"/>
          <p:nvPr/>
        </p:nvSpPr>
        <p:spPr>
          <a:xfrm>
            <a:off x="4781557" y="1206066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Calibri" panose="020F0502020204030204" pitchFamily="34" charset="0"/>
              </a:rPr>
              <a:t>PAZARA GİRİŞ BELGESİ DESTEĞİ</a:t>
            </a:r>
            <a:endParaRPr sz="4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Yuvarlatılmış Dikdörtgen 13">
            <a:extLst>
              <a:ext uri="{FF2B5EF4-FFF2-40B4-BE49-F238E27FC236}">
                <a16:creationId xmlns:a16="http://schemas.microsoft.com/office/drawing/2014/main" id="{4B876FE5-BBA9-4C68-9B22-A403DC75935F}"/>
              </a:ext>
            </a:extLst>
          </p:cNvPr>
          <p:cNvSpPr/>
          <p:nvPr/>
        </p:nvSpPr>
        <p:spPr>
          <a:xfrm>
            <a:off x="6959994" y="7127276"/>
            <a:ext cx="11460221" cy="3338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951479E-7F68-492D-8AEA-E99DC418BE1C}"/>
              </a:ext>
            </a:extLst>
          </p:cNvPr>
          <p:cNvSpPr txBox="1"/>
          <p:nvPr/>
        </p:nvSpPr>
        <p:spPr>
          <a:xfrm>
            <a:off x="5081757" y="7240245"/>
            <a:ext cx="152633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</a:tabLst>
            </a:pPr>
            <a:endParaRPr lang="tr-TR" sz="2800" b="1" dirty="0">
              <a:solidFill>
                <a:srgbClr val="D8A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tr-TR" sz="2800" b="1" dirty="0">
                <a:solidFill>
                  <a:srgbClr val="D8AD65"/>
                </a:solidFill>
                <a:latin typeface="Myriad Pro Cond"/>
                <a:cs typeface="Arial" panose="020B0604020202020204" pitchFamily="34" charset="0"/>
              </a:rPr>
              <a:t>Pazara Giriş Belgeleri </a:t>
            </a:r>
          </a:p>
          <a:p>
            <a:pPr marL="571500" indent="-571500" algn="ctr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tr-TR" sz="2800" b="1" dirty="0">
                <a:solidFill>
                  <a:srgbClr val="D8AD65"/>
                </a:solidFill>
                <a:latin typeface="Myriad Pro Cond"/>
                <a:cs typeface="Arial" panose="020B0604020202020204" pitchFamily="34" charset="0"/>
              </a:rPr>
              <a:t>Ruhsatlandırma ve Kayıt İşlemleri Giderleri </a:t>
            </a:r>
          </a:p>
          <a:p>
            <a:pPr algn="ctr"/>
            <a:endParaRPr lang="tr-TR" sz="2800" dirty="0">
              <a:latin typeface="Myriad Pro Cond"/>
            </a:endParaRPr>
          </a:p>
          <a:p>
            <a:pPr lvl="0" algn="ctr">
              <a:buClr>
                <a:srgbClr val="990000"/>
              </a:buClr>
              <a:defRPr/>
            </a:pPr>
            <a:r>
              <a:rPr lang="tr-TR" sz="2800" b="1" dirty="0">
                <a:solidFill>
                  <a:schemeClr val="bg1"/>
                </a:solidFill>
                <a:latin typeface="Myriad Pro Cond"/>
              </a:rPr>
              <a:t>Destek Oranı : </a:t>
            </a:r>
            <a:r>
              <a:rPr lang="tr-TR" sz="2800" b="1" dirty="0">
                <a:solidFill>
                  <a:srgbClr val="ED3338"/>
                </a:solidFill>
                <a:latin typeface="Myriad Pro Cond"/>
              </a:rPr>
              <a:t>% 50 </a:t>
            </a:r>
          </a:p>
          <a:p>
            <a:pPr lvl="0" algn="ctr">
              <a:buClr>
                <a:srgbClr val="990000"/>
              </a:buClr>
              <a:defRPr/>
            </a:pPr>
            <a:r>
              <a:rPr lang="tr-TR" sz="2800" b="1" dirty="0">
                <a:solidFill>
                  <a:schemeClr val="bg1"/>
                </a:solidFill>
                <a:latin typeface="Myriad Pro Cond"/>
              </a:rPr>
              <a:t>Yıllık Limit </a:t>
            </a:r>
            <a:r>
              <a:rPr lang="tr-TR" sz="2800" b="1" dirty="0">
                <a:solidFill>
                  <a:srgbClr val="ED3338"/>
                </a:solidFill>
                <a:latin typeface="Myriad Pro Cond"/>
              </a:rPr>
              <a:t>15.260.421 TL / Yıl</a:t>
            </a:r>
          </a:p>
          <a:p>
            <a:pPr lvl="0" algn="ctr">
              <a:buClr>
                <a:srgbClr val="990000"/>
              </a:buClr>
              <a:defRPr/>
            </a:pPr>
            <a:r>
              <a:rPr lang="tr-TR" sz="2800" b="1" dirty="0">
                <a:solidFill>
                  <a:srgbClr val="C00000"/>
                </a:solidFill>
                <a:latin typeface="Myriad Pro Cond"/>
              </a:rPr>
              <a:t>(409.200 EUR/YIL)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F8EC534-085A-40E0-BE1A-442A89884BA3}"/>
              </a:ext>
            </a:extLst>
          </p:cNvPr>
          <p:cNvSpPr txBox="1"/>
          <p:nvPr/>
        </p:nvSpPr>
        <p:spPr>
          <a:xfrm>
            <a:off x="4560311" y="2602737"/>
            <a:ext cx="15263379" cy="42874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lvl="2" indent="0">
              <a:buClr>
                <a:srgbClr val="990000"/>
              </a:buClr>
            </a:pPr>
            <a:r>
              <a:rPr lang="tr-TR" sz="3600" b="1" dirty="0">
                <a:solidFill>
                  <a:srgbClr val="D8AD65"/>
                </a:solidFill>
              </a:rPr>
              <a:t>Akredite edilmiş kurum ve/veya kuruluşlardan alınacak;</a:t>
            </a:r>
          </a:p>
          <a:p>
            <a:pPr lvl="2" indent="0">
              <a:buClr>
                <a:srgbClr val="990000"/>
              </a:buClr>
            </a:pPr>
            <a:endParaRPr lang="tr-TR" sz="3600" b="1" dirty="0">
              <a:solidFill>
                <a:srgbClr val="D8AD65"/>
              </a:solidFill>
            </a:endParaRPr>
          </a:p>
          <a:p>
            <a:pPr lvl="2" indent="0">
              <a:buClr>
                <a:srgbClr val="990000"/>
              </a:buClr>
            </a:pPr>
            <a:r>
              <a:rPr lang="tr-TR" sz="3600" b="1" dirty="0"/>
              <a:t> </a:t>
            </a: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Belge/Sertifikalar,</a:t>
            </a:r>
          </a:p>
          <a:p>
            <a:pPr lvl="2" indent="0">
              <a:buClr>
                <a:srgbClr val="990000"/>
              </a:buClr>
            </a:pP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Test/analiz raporu giderleri,</a:t>
            </a:r>
          </a:p>
          <a:p>
            <a:pPr lvl="2" indent="0">
              <a:buClr>
                <a:srgbClr val="990000"/>
              </a:buClr>
            </a:pP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Tarım ürünlerine ilişkin laboratuvar analizleri ve belgelendirme giderleri,</a:t>
            </a:r>
          </a:p>
          <a:p>
            <a:pPr lvl="2" indent="0">
              <a:buClr>
                <a:srgbClr val="990000"/>
              </a:buClr>
            </a:pPr>
            <a:r>
              <a:rPr lang="tr-TR" sz="3600" b="1" dirty="0">
                <a:solidFill>
                  <a:schemeClr val="bg1"/>
                </a:solidFill>
                <a:latin typeface="Myriad Pro Cond"/>
              </a:rPr>
              <a:t>İlaç ruhsatlandırma ve tıbbi cihaz kayıt giderleri desteklenir.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531ACA90-CCD4-4A76-925E-C80C1983150C}"/>
              </a:ext>
            </a:extLst>
          </p:cNvPr>
          <p:cNvSpPr txBox="1"/>
          <p:nvPr/>
        </p:nvSpPr>
        <p:spPr>
          <a:xfrm>
            <a:off x="3511837" y="10693775"/>
            <a:ext cx="17919716" cy="228691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sng" strike="noStrike" cap="none" spc="0" normalizeH="0" baseline="0" dirty="0">
                <a:ln>
                  <a:noFill/>
                </a:ln>
                <a:solidFill>
                  <a:srgbClr val="E43033"/>
                </a:solidFill>
                <a:effectLst/>
                <a:uFillTx/>
                <a:latin typeface="Myriad Pro Cond"/>
                <a:sym typeface="Helvetica Neue"/>
              </a:rPr>
              <a:t>*</a:t>
            </a:r>
            <a:r>
              <a:rPr kumimoji="0" lang="tr-TR" sz="2400" b="1" i="0" u="sng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yriad Pro Cond"/>
                <a:sym typeface="Helvetica Neue"/>
              </a:rPr>
              <a:t>RUHSATLANDIRMA VE KAYIT GİDERLERİ DESTEK KAPSAMINA ALINDI.</a:t>
            </a:r>
          </a:p>
          <a:p>
            <a:pPr marL="0" marR="0" indent="0" defTabSz="2438338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400" b="1" u="sng" dirty="0">
                <a:solidFill>
                  <a:srgbClr val="FF0000"/>
                </a:solidFill>
                <a:latin typeface="Myriad Pro Cond"/>
              </a:rPr>
              <a:t>*ÜRÜN BELGELERİNİN YANI SIRA SİSTEM BELGELERİNE İLİŞKİN YENİLEME GİDERLERİ DESTEK KAPSAMINDA ALINDI.</a:t>
            </a:r>
          </a:p>
          <a:p>
            <a:pPr>
              <a:lnSpc>
                <a:spcPct val="150000"/>
              </a:lnSpc>
            </a:pPr>
            <a:r>
              <a:rPr kumimoji="0" lang="tr-TR" sz="2400" b="1" i="0" u="sng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yriad Pro Cond"/>
                <a:sym typeface="Helvetica Neue"/>
              </a:rPr>
              <a:t>*</a:t>
            </a:r>
            <a:r>
              <a:rPr lang="tr-TR" sz="2400" b="1" u="sng" dirty="0">
                <a:solidFill>
                  <a:srgbClr val="FF0000"/>
                </a:solidFill>
                <a:latin typeface="Myriad Pro Cond"/>
              </a:rPr>
              <a:t>SONUCUNDA BELGE/SERTİFİKA DÜZENLENMEKSİZİN TÜM TEST/ANALİZ RAPORLARI DESTEK KAPSAMINA ALINDI.</a:t>
            </a:r>
          </a:p>
          <a:p>
            <a:pPr>
              <a:lnSpc>
                <a:spcPct val="150000"/>
              </a:lnSpc>
            </a:pPr>
            <a:r>
              <a:rPr lang="tr-TR" sz="2400" b="1" u="sng" dirty="0">
                <a:solidFill>
                  <a:srgbClr val="FF0000"/>
                </a:solidFill>
                <a:latin typeface="Myriad Pro Cond"/>
              </a:rPr>
              <a:t>*MDR VE IVDR KAYIT GİDERLERİNE İLİŞKİN PREFİNANSMAN İMKANI GETİRİLDİ.</a:t>
            </a:r>
            <a:endParaRPr kumimoji="0" lang="tr-TR" sz="2200" b="1" i="0" u="sng" strike="noStrike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0" name="Resim 29">
            <a:extLst>
              <a:ext uri="{FF2B5EF4-FFF2-40B4-BE49-F238E27FC236}">
                <a16:creationId xmlns:a16="http://schemas.microsoft.com/office/drawing/2014/main" id="{2BDF9087-59CD-408A-AB4D-661E058163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5924" y="12709940"/>
            <a:ext cx="3759892" cy="888371"/>
          </a:xfrm>
          <a:prstGeom prst="rect">
            <a:avLst/>
          </a:prstGeom>
        </p:spPr>
      </p:pic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18575D5F-1F71-49AC-8353-B5A62E2763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2498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ectangle Rectangle" descr="Rectangle Rectangle">
            <a:extLst>
              <a:ext uri="{FF2B5EF4-FFF2-40B4-BE49-F238E27FC236}">
                <a16:creationId xmlns:a16="http://schemas.microsoft.com/office/drawing/2014/main" id="{088D167C-D813-4FE2-BFB1-FCD6FC46338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55" y="2657818"/>
            <a:ext cx="17024891" cy="6585622"/>
          </a:xfrm>
          <a:prstGeom prst="rect">
            <a:avLst/>
          </a:prstGeom>
          <a:effectLst/>
        </p:spPr>
      </p:pic>
      <p:grpSp>
        <p:nvGrpSpPr>
          <p:cNvPr id="2" name="Shape">
            <a:extLst>
              <a:ext uri="{FF2B5EF4-FFF2-40B4-BE49-F238E27FC236}">
                <a16:creationId xmlns:a16="http://schemas.microsoft.com/office/drawing/2014/main" id="{157BFAB0-947C-4ABC-90EE-7757093EEA6A}"/>
              </a:ext>
            </a:extLst>
          </p:cNvPr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50AB4209-62CC-44DE-AF62-C6592A61C382}"/>
                </a:ext>
              </a:extLst>
            </p:cNvPr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4" name="Shape Shape" descr="Shape Shape">
              <a:extLst>
                <a:ext uri="{FF2B5EF4-FFF2-40B4-BE49-F238E27FC236}">
                  <a16:creationId xmlns:a16="http://schemas.microsoft.com/office/drawing/2014/main" id="{2673E3B3-C901-4F58-9013-9610C2046667}"/>
                </a:ext>
              </a:extLst>
            </p:cNvPr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5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365FCEC2-6075-4389-8760-CE7257E512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6" name="Shape">
            <a:extLst>
              <a:ext uri="{FF2B5EF4-FFF2-40B4-BE49-F238E27FC236}">
                <a16:creationId xmlns:a16="http://schemas.microsoft.com/office/drawing/2014/main" id="{E7C0931F-7F76-4A60-B4E2-23CEB33E82F9}"/>
              </a:ext>
            </a:extLst>
          </p:cNvPr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711CE826-7008-45EE-8130-758BF952FD08}"/>
                </a:ext>
              </a:extLst>
            </p:cNvPr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8" name="Shape Shape" descr="Shape Shape">
              <a:extLst>
                <a:ext uri="{FF2B5EF4-FFF2-40B4-BE49-F238E27FC236}">
                  <a16:creationId xmlns:a16="http://schemas.microsoft.com/office/drawing/2014/main" id="{D29D4CFD-4191-4BC7-8E13-059B3C4DEB2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9" name="Ticaret Bakanlığı Logo Altın Arma TR.png" descr="Ticaret Bakanlığı Logo Altın Arma TR.png">
            <a:extLst>
              <a:ext uri="{FF2B5EF4-FFF2-40B4-BE49-F238E27FC236}">
                <a16:creationId xmlns:a16="http://schemas.microsoft.com/office/drawing/2014/main" id="{E5B52199-F71A-4264-9D0B-D86217900B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10" name="YENİ NESİL İHRACAT DESTEKLERİ…">
            <a:extLst>
              <a:ext uri="{FF2B5EF4-FFF2-40B4-BE49-F238E27FC236}">
                <a16:creationId xmlns:a16="http://schemas.microsoft.com/office/drawing/2014/main" id="{C17C3FA9-D8AD-46FD-867B-09D4D037FA13}"/>
              </a:ext>
            </a:extLst>
          </p:cNvPr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1" name="YENİ NESİL İHRACAT DESTEKLERİ…">
            <a:extLst>
              <a:ext uri="{FF2B5EF4-FFF2-40B4-BE49-F238E27FC236}">
                <a16:creationId xmlns:a16="http://schemas.microsoft.com/office/drawing/2014/main" id="{3ED20A81-F8F9-48C5-819D-5CAB20ED12D5}"/>
              </a:ext>
            </a:extLst>
          </p:cNvPr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B3A37A78-78DF-45D5-B59B-16BFB7B2FDF4}"/>
              </a:ext>
            </a:extLst>
          </p:cNvPr>
          <p:cNvGrpSpPr/>
          <p:nvPr/>
        </p:nvGrpSpPr>
        <p:grpSpPr>
          <a:xfrm>
            <a:off x="3867314" y="953879"/>
            <a:ext cx="16649375" cy="1394495"/>
            <a:chOff x="-12700" y="-12701"/>
            <a:chExt cx="12192956" cy="1394494"/>
          </a:xfrm>
        </p:grpSpPr>
        <p:grpSp>
          <p:nvGrpSpPr>
            <p:cNvPr id="13" name="Rectangle">
              <a:extLst>
                <a:ext uri="{FF2B5EF4-FFF2-40B4-BE49-F238E27FC236}">
                  <a16:creationId xmlns:a16="http://schemas.microsoft.com/office/drawing/2014/main" id="{9F4FEFD9-B5E6-4C1A-928B-A448B2062134}"/>
                </a:ext>
              </a:extLst>
            </p:cNvPr>
            <p:cNvGrpSpPr/>
            <p:nvPr/>
          </p:nvGrpSpPr>
          <p:grpSpPr>
            <a:xfrm>
              <a:off x="-12700" y="-12701"/>
              <a:ext cx="12192956" cy="1394494"/>
              <a:chOff x="0" y="-1"/>
              <a:chExt cx="12192955" cy="1394493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0D240AA8-E79D-4A64-9A26-4E9BCF57D1C1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6" name="Rectangle Rectangle" descr="Rectangle Rectangle">
                <a:extLst>
                  <a:ext uri="{FF2B5EF4-FFF2-40B4-BE49-F238E27FC236}">
                    <a16:creationId xmlns:a16="http://schemas.microsoft.com/office/drawing/2014/main" id="{BB6034F9-EA28-472B-BC12-C9E026EA2F65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D418E6FA-F2EE-441C-9105-41BEDAB71F65}"/>
                </a:ext>
              </a:extLst>
            </p:cNvPr>
            <p:cNvSpPr/>
            <p:nvPr/>
          </p:nvSpPr>
          <p:spPr>
            <a:xfrm>
              <a:off x="510937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7" name="YENİ NESİL İHRACAT DESTEKLERİ">
            <a:extLst>
              <a:ext uri="{FF2B5EF4-FFF2-40B4-BE49-F238E27FC236}">
                <a16:creationId xmlns:a16="http://schemas.microsoft.com/office/drawing/2014/main" id="{CDF20DE0-3F35-4AC8-BDF4-7D39E8A7C35A}"/>
              </a:ext>
            </a:extLst>
          </p:cNvPr>
          <p:cNvSpPr txBox="1"/>
          <p:nvPr/>
        </p:nvSpPr>
        <p:spPr>
          <a:xfrm>
            <a:off x="4781557" y="1206066"/>
            <a:ext cx="14820887" cy="686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r>
              <a:rPr lang="tr-TR" sz="4000" dirty="0">
                <a:latin typeface="+mj-lt"/>
                <a:cs typeface="Calibri" panose="020F0502020204030204" pitchFamily="34" charset="0"/>
              </a:rPr>
              <a:t>PAZARA GİRİŞ BELGESİ DESTEĞİ</a:t>
            </a:r>
            <a:endParaRPr sz="4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Yuvarlatılmış Dikdörtgen 13">
            <a:extLst>
              <a:ext uri="{FF2B5EF4-FFF2-40B4-BE49-F238E27FC236}">
                <a16:creationId xmlns:a16="http://schemas.microsoft.com/office/drawing/2014/main" id="{4B876FE5-BBA9-4C68-9B22-A403DC75935F}"/>
              </a:ext>
            </a:extLst>
          </p:cNvPr>
          <p:cNvSpPr/>
          <p:nvPr/>
        </p:nvSpPr>
        <p:spPr>
          <a:xfrm>
            <a:off x="3985208" y="9483975"/>
            <a:ext cx="16413585" cy="36403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F8EC534-085A-40E0-BE1A-442A89884BA3}"/>
              </a:ext>
            </a:extLst>
          </p:cNvPr>
          <p:cNvSpPr txBox="1"/>
          <p:nvPr/>
        </p:nvSpPr>
        <p:spPr>
          <a:xfrm>
            <a:off x="4306179" y="3914618"/>
            <a:ext cx="15771643" cy="40720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lvl="2" indent="0">
              <a:buClr>
                <a:srgbClr val="990000"/>
              </a:buClr>
            </a:pPr>
            <a:endParaRPr lang="tr-TR" sz="2400" b="1" dirty="0">
              <a:solidFill>
                <a:srgbClr val="D8AD65"/>
              </a:solidFill>
              <a:latin typeface="Myriad Pro Cond"/>
            </a:endParaRPr>
          </a:p>
          <a:p>
            <a:pPr lvl="2" indent="0">
              <a:buClr>
                <a:srgbClr val="990000"/>
              </a:buClr>
            </a:pPr>
            <a:r>
              <a:rPr lang="tr-TR" sz="2400" b="1" dirty="0">
                <a:solidFill>
                  <a:srgbClr val="D8AD65"/>
                </a:solidFill>
                <a:latin typeface="Myriad Pro Cond"/>
              </a:rPr>
              <a:t>Pazara giriş belgesi desteği çerçevesinde şirketlerin EK-1/B’de (Destek Kapsamındaki Pazara Giriş Belgeleri Listesi) yer alan belgelere ilişkin, bu maddenin ikinci fıkrasında listelenen kalemler haricinde kalan ve pazara giriş belgesinin alınmasında ve/veya yenilenmesinde gerçekleştirilen giderler desteklenir. Tarım ürünleri analizine ilişkin akreditasyon ücreti de destek kapsamındadır.</a:t>
            </a:r>
          </a:p>
          <a:p>
            <a:pPr lvl="2" indent="0" algn="l">
              <a:buClr>
                <a:srgbClr val="990000"/>
              </a:buClr>
            </a:pP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D8AD65"/>
              </a:solidFill>
              <a:effectLst/>
              <a:uFillTx/>
              <a:latin typeface="Myriad Pro Cond"/>
              <a:sym typeface="Helvetica Neue"/>
            </a:endParaRPr>
          </a:p>
          <a:p>
            <a:pPr lvl="2" indent="0" algn="l">
              <a:buClr>
                <a:srgbClr val="990000"/>
              </a:buClr>
            </a:pPr>
            <a:r>
              <a:rPr kumimoji="0" lang="tr-TR" sz="2400" b="1" i="0" u="none" strike="noStrike" cap="none" spc="0" normalizeH="0" baseline="0" dirty="0">
                <a:ln>
                  <a:noFill/>
                </a:ln>
                <a:solidFill>
                  <a:srgbClr val="D8AD65"/>
                </a:solidFill>
                <a:effectLst/>
                <a:uFillTx/>
                <a:latin typeface="Myriad Pro Cond"/>
                <a:sym typeface="Helvetica Neue"/>
              </a:rPr>
              <a:t>Pazara giriş belgesi desteği çerçevesinde aşağıda belirtilen gider kalemleri desteklenmez. </a:t>
            </a:r>
          </a:p>
          <a:p>
            <a:pPr lvl="2" indent="0" algn="l">
              <a:buClr>
                <a:srgbClr val="990000"/>
              </a:buClr>
            </a:pPr>
            <a:r>
              <a:rPr kumimoji="0" lang="tr-TR" sz="2400" b="1" i="0" u="none" strike="noStrike" cap="none" spc="0" normalizeH="0" baseline="0" dirty="0">
                <a:ln>
                  <a:noFill/>
                </a:ln>
                <a:solidFill>
                  <a:srgbClr val="D8AD65"/>
                </a:solidFill>
                <a:effectLst/>
                <a:uFillTx/>
                <a:latin typeface="Myriad Pro Cond"/>
                <a:sym typeface="Helvetica Neue"/>
              </a:rPr>
              <a:t>a) Eğitim ve danışmanlık hizmetleri </a:t>
            </a:r>
          </a:p>
          <a:p>
            <a:pPr lvl="2" indent="0" algn="l">
              <a:buClr>
                <a:srgbClr val="990000"/>
              </a:buClr>
            </a:pPr>
            <a:r>
              <a:rPr kumimoji="0" lang="tr-TR" sz="2400" b="1" i="0" u="none" strike="noStrike" cap="none" spc="0" normalizeH="0" baseline="0" dirty="0">
                <a:ln>
                  <a:noFill/>
                </a:ln>
                <a:solidFill>
                  <a:srgbClr val="D8AD65"/>
                </a:solidFill>
                <a:effectLst/>
                <a:uFillTx/>
                <a:latin typeface="Myriad Pro Cond"/>
                <a:sym typeface="Helvetica Neue"/>
              </a:rPr>
              <a:t>b) Yol ve konaklama masrafları </a:t>
            </a:r>
          </a:p>
          <a:p>
            <a:pPr lvl="2" indent="0" algn="l">
              <a:buClr>
                <a:srgbClr val="990000"/>
              </a:buClr>
            </a:pPr>
            <a:r>
              <a:rPr kumimoji="0" lang="tr-TR" sz="2400" b="1" i="0" u="none" strike="noStrike" cap="none" spc="0" normalizeH="0" baseline="0" dirty="0">
                <a:ln>
                  <a:noFill/>
                </a:ln>
                <a:solidFill>
                  <a:srgbClr val="D8AD65"/>
                </a:solidFill>
                <a:effectLst/>
                <a:uFillTx/>
                <a:latin typeface="Myriad Pro Cond"/>
                <a:sym typeface="Helvetica Neue"/>
              </a:rPr>
              <a:t>c) Tarım ürünlerine ilişkin muayene ücretleri</a:t>
            </a:r>
          </a:p>
          <a:p>
            <a:pPr lvl="2" indent="0">
              <a:buClr>
                <a:srgbClr val="990000"/>
              </a:buClr>
            </a:pPr>
            <a:endParaRPr kumimoji="0" lang="tr-TR" sz="2000" b="0" i="0" u="none" strike="noStrike" cap="none" spc="0" normalizeH="0" baseline="0" dirty="0">
              <a:ln>
                <a:noFill/>
              </a:ln>
              <a:solidFill>
                <a:srgbClr val="D8AD65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46BFAE3-9D6C-474C-B4DD-5E39E49E135B}"/>
              </a:ext>
            </a:extLst>
          </p:cNvPr>
          <p:cNvSpPr txBox="1"/>
          <p:nvPr/>
        </p:nvSpPr>
        <p:spPr>
          <a:xfrm>
            <a:off x="4113525" y="9735676"/>
            <a:ext cx="16156950" cy="30858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tr-TR" sz="2400" b="1" i="1" u="sng" dirty="0">
                <a:solidFill>
                  <a:srgbClr val="D8AD65"/>
                </a:solidFill>
                <a:effectLst/>
                <a:latin typeface="Myriad Pro Cond"/>
                <a:ea typeface="Calibri" panose="020F0502020204030204" pitchFamily="34" charset="0"/>
              </a:rPr>
              <a:t>Pazara Giriş Belgeleri Desteği kapsamındaki başlıca Gıda ve Tarım sertifikaları aşağıda yer almaktadır.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endParaRPr lang="tr-TR" sz="2400" b="1" i="1" u="sng" dirty="0">
              <a:solidFill>
                <a:srgbClr val="D8AD65"/>
              </a:solidFill>
              <a:effectLst/>
              <a:latin typeface="Myriad Pro Cond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tr-TR" b="1" dirty="0">
                <a:solidFill>
                  <a:srgbClr val="FF0000"/>
                </a:solidFill>
                <a:effectLst/>
                <a:latin typeface="Myriad Pro Cond"/>
                <a:ea typeface="Calibri" panose="020F0502020204030204" pitchFamily="34" charset="0"/>
              </a:rPr>
              <a:t>BRC Sertifikası, IFS (International </a:t>
            </a:r>
            <a:r>
              <a:rPr lang="tr-TR" b="1" dirty="0" err="1">
                <a:solidFill>
                  <a:srgbClr val="FF0000"/>
                </a:solidFill>
                <a:effectLst/>
                <a:latin typeface="Myriad Pro Cond"/>
                <a:ea typeface="Calibri" panose="020F0502020204030204" pitchFamily="34" charset="0"/>
              </a:rPr>
              <a:t>Featured</a:t>
            </a:r>
            <a:r>
              <a:rPr lang="tr-TR" b="1" dirty="0">
                <a:solidFill>
                  <a:srgbClr val="FF0000"/>
                </a:solidFill>
                <a:effectLst/>
                <a:latin typeface="Myriad Pro Cond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/>
                <a:latin typeface="Myriad Pro Cond"/>
                <a:ea typeface="Calibri" panose="020F0502020204030204" pitchFamily="34" charset="0"/>
              </a:rPr>
              <a:t>Standards</a:t>
            </a:r>
            <a:r>
              <a:rPr lang="tr-TR" b="1" dirty="0">
                <a:solidFill>
                  <a:srgbClr val="FF0000"/>
                </a:solidFill>
                <a:effectLst/>
                <a:latin typeface="Myriad Pro Cond"/>
                <a:ea typeface="Calibri" panose="020F0502020204030204" pitchFamily="34" charset="0"/>
              </a:rPr>
              <a:t>),  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GLOBAL GOOD AGRICULTURAL PRACTICE- GLOBALGAP SERTİFİKASI, MASTER CERTIFICATE, ORGANİK TARIM MÜTEŞEBBİS SERTİFİKASI, ORGANİK ÜRÜN SERTİFİKALARI, TYPE APPROVAL SERTİFİKALARI, HACCP SERTİFİKASI BELGESİ, CFDA (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China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Food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And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Drug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Administration), FDA (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Food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and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Drug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Administration), SFDA (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Saudi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Food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&amp;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Drug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Authority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) - FIFA FIELD CERTIFICATE - FOOD VE HPC (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Household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 &amp; </a:t>
            </a:r>
            <a:r>
              <a:rPr lang="tr-TR" b="1" dirty="0" err="1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PersonalCare</a:t>
            </a:r>
            <a:r>
              <a:rPr lang="tr-TR" b="1" dirty="0">
                <a:solidFill>
                  <a:schemeClr val="bg1"/>
                </a:solidFill>
                <a:effectLst/>
                <a:latin typeface="Myriad Pro Cond"/>
                <a:ea typeface="Calibri" panose="020F0502020204030204" pitchFamily="34" charset="0"/>
              </a:rPr>
              <a:t>) SERTİFİKALARI vb.</a:t>
            </a:r>
          </a:p>
        </p:txBody>
      </p:sp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57152599-255D-4B7C-BDDA-184B7FCA90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7191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6" name="Yuvarlatılmış Dikdörtgen 13">
            <a:extLst>
              <a:ext uri="{FF2B5EF4-FFF2-40B4-BE49-F238E27FC236}">
                <a16:creationId xmlns:a16="http://schemas.microsoft.com/office/drawing/2014/main" id="{5E358FDE-F642-FA8A-E43B-AEB79555C972}"/>
              </a:ext>
            </a:extLst>
          </p:cNvPr>
          <p:cNvSpPr/>
          <p:nvPr/>
        </p:nvSpPr>
        <p:spPr>
          <a:xfrm>
            <a:off x="3459416" y="3060954"/>
            <a:ext cx="7022306" cy="3265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8EDE448-C6A5-FCF7-D081-812B664AAB0B}"/>
              </a:ext>
            </a:extLst>
          </p:cNvPr>
          <p:cNvSpPr txBox="1"/>
          <p:nvPr/>
        </p:nvSpPr>
        <p:spPr>
          <a:xfrm>
            <a:off x="3644022" y="3539632"/>
            <a:ext cx="67776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Yurt Dışı Fuar Katılımı Kapsamında Yer Kirası, Stant, Nakliye, Ulaşım  Giderleri</a:t>
            </a:r>
          </a:p>
          <a:p>
            <a:pPr lvl="0" algn="ctr">
              <a:buClr>
                <a:srgbClr val="990000"/>
              </a:buClr>
              <a:defRPr/>
            </a:pPr>
            <a:r>
              <a:rPr lang="tr-TR" sz="3600" b="1" dirty="0">
                <a:solidFill>
                  <a:srgbClr val="E43033"/>
                </a:solidFill>
                <a:latin typeface="Myriad Pro Cond"/>
              </a:rPr>
              <a:t>(Desteğe Esas Tutar)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48EE602-12DF-56DB-C1C0-843345ECB83B}"/>
              </a:ext>
            </a:extLst>
          </p:cNvPr>
          <p:cNvSpPr/>
          <p:nvPr/>
        </p:nvSpPr>
        <p:spPr>
          <a:xfrm>
            <a:off x="3505214" y="9067100"/>
            <a:ext cx="74159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tr-TR" sz="2000" b="1" dirty="0">
                <a:solidFill>
                  <a:schemeClr val="bg1"/>
                </a:solidFill>
                <a:latin typeface="Myriad Pro Cond"/>
              </a:rPr>
              <a:t>Bakanlıkça Belirlenen Fuarlarda Organizatör Tanıtım Desteğine  B2B Toplantıları İlave Edildi</a:t>
            </a:r>
          </a:p>
          <a:p>
            <a:pPr algn="ctr"/>
            <a:endParaRPr lang="tr-TR" dirty="0"/>
          </a:p>
        </p:txBody>
      </p:sp>
      <p:sp>
        <p:nvSpPr>
          <p:cNvPr id="9" name="Sol Ayraç 8">
            <a:extLst>
              <a:ext uri="{FF2B5EF4-FFF2-40B4-BE49-F238E27FC236}">
                <a16:creationId xmlns:a16="http://schemas.microsoft.com/office/drawing/2014/main" id="{858C9900-D4D6-DDC6-50D0-16CB01CA21B7}"/>
              </a:ext>
            </a:extLst>
          </p:cNvPr>
          <p:cNvSpPr/>
          <p:nvPr/>
        </p:nvSpPr>
        <p:spPr>
          <a:xfrm>
            <a:off x="11241653" y="2890585"/>
            <a:ext cx="754058" cy="4795502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81E28B8-6C31-640E-0ADC-65F179CD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004" y="8143721"/>
            <a:ext cx="1802683" cy="936009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5DAE4B1-27BA-C20D-35A8-08D87457B30D}"/>
              </a:ext>
            </a:extLst>
          </p:cNvPr>
          <p:cNvSpPr txBox="1"/>
          <p:nvPr/>
        </p:nvSpPr>
        <p:spPr>
          <a:xfrm>
            <a:off x="3018877" y="6755469"/>
            <a:ext cx="8578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E43033"/>
                </a:solidFill>
                <a:latin typeface="Myriad Pro Cond"/>
              </a:rPr>
              <a:t>Aynı yurt dışı fuara en fazla 10 defa katılım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6D26481-AFDE-716B-9151-E3B30AF79745}"/>
              </a:ext>
            </a:extLst>
          </p:cNvPr>
          <p:cNvGrpSpPr/>
          <p:nvPr/>
        </p:nvGrpSpPr>
        <p:grpSpPr>
          <a:xfrm>
            <a:off x="4414279" y="966579"/>
            <a:ext cx="15556672" cy="1394492"/>
            <a:chOff x="-12700" y="-12699"/>
            <a:chExt cx="12192954" cy="1394491"/>
          </a:xfrm>
        </p:grpSpPr>
        <p:grpSp>
          <p:nvGrpSpPr>
            <p:cNvPr id="13" name="Rectangle">
              <a:extLst>
                <a:ext uri="{FF2B5EF4-FFF2-40B4-BE49-F238E27FC236}">
                  <a16:creationId xmlns:a16="http://schemas.microsoft.com/office/drawing/2014/main" id="{FA11B016-74E0-91ED-13C9-2448FDB89F7A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5C0F3F28-E4CB-9C23-1603-FCADB5BA4553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6" name="Rectangle Rectangle" descr="Rectangle Rectangle">
                <a:extLst>
                  <a:ext uri="{FF2B5EF4-FFF2-40B4-BE49-F238E27FC236}">
                    <a16:creationId xmlns:a16="http://schemas.microsoft.com/office/drawing/2014/main" id="{F6969BE3-556F-3728-4041-5B6A767CF891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A6CBC921-8074-8601-4479-9CA71BC51D05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8" name="YENİ NESİL İHRACAT DESTEKLERİ">
            <a:extLst>
              <a:ext uri="{FF2B5EF4-FFF2-40B4-BE49-F238E27FC236}">
                <a16:creationId xmlns:a16="http://schemas.microsoft.com/office/drawing/2014/main" id="{6141A4CF-4363-7966-57CF-0842AD50BCB7}"/>
              </a:ext>
            </a:extLst>
          </p:cNvPr>
          <p:cNvSpPr txBox="1"/>
          <p:nvPr/>
        </p:nvSpPr>
        <p:spPr>
          <a:xfrm>
            <a:off x="5132630" y="1104532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/>
              <a:t>YURT DIŞI FUAR DESTEĞİ</a:t>
            </a:r>
            <a:endParaRPr lang="tr-TR" sz="60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graphicFrame>
        <p:nvGraphicFramePr>
          <p:cNvPr id="21" name="Tablo 7">
            <a:extLst>
              <a:ext uri="{FF2B5EF4-FFF2-40B4-BE49-F238E27FC236}">
                <a16:creationId xmlns:a16="http://schemas.microsoft.com/office/drawing/2014/main" id="{20FF743D-DB11-185A-8E68-6A0C09F14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49189"/>
              </p:ext>
            </p:extLst>
          </p:nvPr>
        </p:nvGraphicFramePr>
        <p:xfrm>
          <a:off x="11939250" y="3270358"/>
          <a:ext cx="8985334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0290">
                  <a:extLst>
                    <a:ext uri="{9D8B030D-6E8A-4147-A177-3AD203B41FA5}">
                      <a16:colId xmlns:a16="http://schemas.microsoft.com/office/drawing/2014/main" val="3284541583"/>
                    </a:ext>
                  </a:extLst>
                </a:gridCol>
                <a:gridCol w="2295044">
                  <a:extLst>
                    <a:ext uri="{9D8B030D-6E8A-4147-A177-3AD203B41FA5}">
                      <a16:colId xmlns:a16="http://schemas.microsoft.com/office/drawing/2014/main" val="3639107226"/>
                    </a:ext>
                  </a:extLst>
                </a:gridCol>
              </a:tblGrid>
              <a:tr h="543135">
                <a:tc>
                  <a:txBody>
                    <a:bodyPr/>
                    <a:lstStyle/>
                    <a:p>
                      <a:endParaRPr lang="tr-TR" sz="2800" dirty="0">
                        <a:latin typeface="Myriad Pro Con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Limiti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451503"/>
                  </a:ext>
                </a:extLst>
              </a:tr>
              <a:tr h="545982">
                <a:tc>
                  <a:txBody>
                    <a:bodyPr/>
                    <a:lstStyle/>
                    <a:p>
                      <a:pPr algn="l"/>
                      <a:r>
                        <a:rPr lang="tr-TR" sz="2400" dirty="0">
                          <a:solidFill>
                            <a:schemeClr val="bg1"/>
                          </a:solidFill>
                          <a:latin typeface="Myriad Pro Cond"/>
                        </a:rPr>
                        <a:t>Genel Ticaret Fuarları  (Milli Katılım)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rgbClr val="D8AD65"/>
                          </a:solidFill>
                          <a:latin typeface="Myriad Pro Cond"/>
                        </a:rPr>
                        <a:t>571.290 TL</a:t>
                      </a:r>
                    </a:p>
                    <a:p>
                      <a:pPr algn="ctr"/>
                      <a:r>
                        <a:rPr lang="tr-TR" sz="2400" b="1" dirty="0">
                          <a:solidFill>
                            <a:srgbClr val="D8AD65"/>
                          </a:solidFill>
                          <a:latin typeface="Myriad Pro Cond"/>
                        </a:rPr>
                        <a:t>(15.318 EUR)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416041"/>
                  </a:ext>
                </a:extLst>
              </a:tr>
              <a:tr h="2555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err="1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Sektörel</a:t>
                      </a:r>
                      <a:r>
                        <a:rPr lang="tr-TR" sz="24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 Fuarlar (Milli / Bireysel Katılım)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400" b="1" kern="1200" dirty="0">
                          <a:solidFill>
                            <a:srgbClr val="D8AD65"/>
                          </a:solidFill>
                          <a:latin typeface="Myriad Pro Cond"/>
                          <a:ea typeface="+mn-ea"/>
                          <a:cs typeface="+mn-cs"/>
                        </a:rPr>
                        <a:t> 952.853 TL</a:t>
                      </a:r>
                    </a:p>
                    <a:p>
                      <a:pPr marL="0" algn="ctr" defTabSz="914400" rtl="0" eaLnBrk="1" latinLnBrk="0" hangingPunct="1"/>
                      <a:r>
                        <a:rPr lang="tr-TR" sz="2400" b="1" kern="1200" dirty="0">
                          <a:solidFill>
                            <a:srgbClr val="D8AD65"/>
                          </a:solidFill>
                          <a:latin typeface="Myriad Pro Cond"/>
                          <a:ea typeface="+mn-ea"/>
                          <a:cs typeface="+mn-cs"/>
                        </a:rPr>
                        <a:t>(25.550 EUR)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12071"/>
                  </a:ext>
                </a:extLst>
              </a:tr>
              <a:tr h="5431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Prestijli Fuarlar (Milli / Bireysel Katılım)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400" b="1" kern="1200" dirty="0">
                          <a:solidFill>
                            <a:srgbClr val="D8AD65"/>
                          </a:solidFill>
                          <a:latin typeface="Myriad Pro Cond"/>
                          <a:ea typeface="+mn-ea"/>
                          <a:cs typeface="+mn-cs"/>
                        </a:rPr>
                        <a:t>2.860.670 TL</a:t>
                      </a:r>
                    </a:p>
                    <a:p>
                      <a:pPr marL="0" algn="ctr" defTabSz="914400" rtl="0" eaLnBrk="1" latinLnBrk="0" hangingPunct="1"/>
                      <a:r>
                        <a:rPr lang="tr-TR" sz="2400" b="1" kern="1200" dirty="0">
                          <a:solidFill>
                            <a:srgbClr val="D8AD65"/>
                          </a:solidFill>
                          <a:latin typeface="Myriad Pro Cond"/>
                          <a:ea typeface="+mn-ea"/>
                          <a:cs typeface="+mn-cs"/>
                        </a:rPr>
                        <a:t>(76.707 EUR)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84819"/>
                  </a:ext>
                </a:extLst>
              </a:tr>
            </a:tbl>
          </a:graphicData>
        </a:graphic>
      </p:graphicFrame>
      <p:sp>
        <p:nvSpPr>
          <p:cNvPr id="22" name="Dikdörtgen 21">
            <a:extLst>
              <a:ext uri="{FF2B5EF4-FFF2-40B4-BE49-F238E27FC236}">
                <a16:creationId xmlns:a16="http://schemas.microsoft.com/office/drawing/2014/main" id="{EF0DD7FE-E7C1-F1CC-CC7B-DBA661864723}"/>
              </a:ext>
            </a:extLst>
          </p:cNvPr>
          <p:cNvSpPr/>
          <p:nvPr/>
        </p:nvSpPr>
        <p:spPr>
          <a:xfrm>
            <a:off x="12261959" y="2540482"/>
            <a:ext cx="849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E43033"/>
                </a:solidFill>
                <a:latin typeface="Myriad Pro Cond"/>
              </a:rPr>
              <a:t>Destek Tutarı: Desteğe esas tutar *M2 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527E9119-0866-C08B-9B63-5D503FD342A5}"/>
              </a:ext>
            </a:extLst>
          </p:cNvPr>
          <p:cNvSpPr txBox="1"/>
          <p:nvPr/>
        </p:nvSpPr>
        <p:spPr>
          <a:xfrm>
            <a:off x="13115233" y="6694043"/>
            <a:ext cx="755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E43033"/>
                </a:solidFill>
                <a:latin typeface="Myriad Pro Cond"/>
              </a:rPr>
              <a:t>Yıllık en fazla 5 fuar katılımı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E5750D9-1E4E-DBBC-3A49-08021E25FD92}"/>
              </a:ext>
            </a:extLst>
          </p:cNvPr>
          <p:cNvSpPr txBox="1"/>
          <p:nvPr/>
        </p:nvSpPr>
        <p:spPr>
          <a:xfrm>
            <a:off x="12988859" y="7347533"/>
            <a:ext cx="672115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B0F0"/>
                </a:solidFill>
                <a:latin typeface="Myriad Pro Cond"/>
              </a:rPr>
              <a:t>İHRACATIN TABANA YAYILMASI 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7B2A5334-952C-B72D-91FC-98A594164B94}"/>
              </a:ext>
            </a:extLst>
          </p:cNvPr>
          <p:cNvSpPr txBox="1"/>
          <p:nvPr/>
        </p:nvSpPr>
        <p:spPr>
          <a:xfrm>
            <a:off x="10207665" y="8541162"/>
            <a:ext cx="3548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Yıllık </a:t>
            </a:r>
            <a:r>
              <a:rPr lang="tr-TR" sz="2500" b="1" dirty="0">
                <a:solidFill>
                  <a:srgbClr val="E43033"/>
                </a:solidFill>
                <a:latin typeface="Myriad Pro Cond"/>
              </a:rPr>
              <a:t>10 fuar </a:t>
            </a:r>
            <a:r>
              <a:rPr lang="tr-TR" sz="2500" dirty="0">
                <a:solidFill>
                  <a:schemeClr val="bg1"/>
                </a:solidFill>
                <a:latin typeface="Myriad Pro Cond"/>
              </a:rPr>
              <a:t>katılımına kadar destek </a:t>
            </a:r>
          </a:p>
        </p:txBody>
      </p:sp>
      <p:sp>
        <p:nvSpPr>
          <p:cNvPr id="26" name="Sağ Ok 24">
            <a:extLst>
              <a:ext uri="{FF2B5EF4-FFF2-40B4-BE49-F238E27FC236}">
                <a16:creationId xmlns:a16="http://schemas.microsoft.com/office/drawing/2014/main" id="{19FE0D9B-C35C-5B93-7FAF-B2C1BA0A7B51}"/>
              </a:ext>
            </a:extLst>
          </p:cNvPr>
          <p:cNvSpPr/>
          <p:nvPr/>
        </p:nvSpPr>
        <p:spPr>
          <a:xfrm>
            <a:off x="13927767" y="8669712"/>
            <a:ext cx="1175055" cy="397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>
              <a:latin typeface="Myriad Pro Cond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280D50A7-3944-D654-26F6-761CD749CF04}"/>
              </a:ext>
            </a:extLst>
          </p:cNvPr>
          <p:cNvSpPr txBox="1"/>
          <p:nvPr/>
        </p:nvSpPr>
        <p:spPr>
          <a:xfrm>
            <a:off x="18499139" y="8222882"/>
            <a:ext cx="2830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Tüm Fuar Katılımlarında </a:t>
            </a:r>
          </a:p>
          <a:p>
            <a:pPr algn="ctr"/>
            <a:r>
              <a:rPr lang="tr-TR" sz="2500" b="1" dirty="0">
                <a:solidFill>
                  <a:srgbClr val="E43033"/>
                </a:solidFill>
                <a:latin typeface="Myriad Pro Cond"/>
              </a:rPr>
              <a:t>% 75 </a:t>
            </a:r>
          </a:p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Destek Oranı</a:t>
            </a:r>
          </a:p>
        </p:txBody>
      </p:sp>
      <p:sp>
        <p:nvSpPr>
          <p:cNvPr id="28" name="Sağ Ok 31">
            <a:extLst>
              <a:ext uri="{FF2B5EF4-FFF2-40B4-BE49-F238E27FC236}">
                <a16:creationId xmlns:a16="http://schemas.microsoft.com/office/drawing/2014/main" id="{D7CA6AC8-B2FF-5B87-1FC0-8D6CABD15661}"/>
              </a:ext>
            </a:extLst>
          </p:cNvPr>
          <p:cNvSpPr/>
          <p:nvPr/>
        </p:nvSpPr>
        <p:spPr>
          <a:xfrm rot="10800000">
            <a:off x="17552329" y="8669712"/>
            <a:ext cx="1175055" cy="397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>
              <a:latin typeface="Myriad Pro Cond"/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EE63358F-5188-3136-F778-C1DAD4D86286}"/>
              </a:ext>
            </a:extLst>
          </p:cNvPr>
          <p:cNvSpPr txBox="1"/>
          <p:nvPr/>
        </p:nvSpPr>
        <p:spPr>
          <a:xfrm>
            <a:off x="14636954" y="8216716"/>
            <a:ext cx="3248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Bağımsız</a:t>
            </a:r>
          </a:p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Mikro Küçük İşletmeler</a:t>
            </a:r>
          </a:p>
        </p:txBody>
      </p:sp>
      <p:graphicFrame>
        <p:nvGraphicFramePr>
          <p:cNvPr id="40" name="Tablo 11">
            <a:extLst>
              <a:ext uri="{FF2B5EF4-FFF2-40B4-BE49-F238E27FC236}">
                <a16:creationId xmlns:a16="http://schemas.microsoft.com/office/drawing/2014/main" id="{96751994-02BA-1230-6766-2BEEBEBFB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97481"/>
              </p:ext>
            </p:extLst>
          </p:nvPr>
        </p:nvGraphicFramePr>
        <p:xfrm>
          <a:off x="14485692" y="10095140"/>
          <a:ext cx="942636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997">
                  <a:extLst>
                    <a:ext uri="{9D8B030D-6E8A-4147-A177-3AD203B41FA5}">
                      <a16:colId xmlns:a16="http://schemas.microsoft.com/office/drawing/2014/main" val="1788067354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3343024862"/>
                    </a:ext>
                  </a:extLst>
                </a:gridCol>
                <a:gridCol w="2765111">
                  <a:extLst>
                    <a:ext uri="{9D8B030D-6E8A-4147-A177-3AD203B41FA5}">
                      <a16:colId xmlns:a16="http://schemas.microsoft.com/office/drawing/2014/main" val="3513836588"/>
                    </a:ext>
                  </a:extLst>
                </a:gridCol>
              </a:tblGrid>
              <a:tr h="652272">
                <a:tc>
                  <a:txBody>
                    <a:bodyPr/>
                    <a:lstStyle/>
                    <a:p>
                      <a:endParaRPr lang="tr-TR" sz="2800" b="1" dirty="0">
                        <a:solidFill>
                          <a:srgbClr val="D8AD65"/>
                        </a:solidFill>
                        <a:latin typeface="Myriad Pro Con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D8AD65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Oranı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D8AD65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Limiti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885200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r>
                        <a:rPr lang="tr-TR" sz="2800" b="1" dirty="0">
                          <a:solidFill>
                            <a:srgbClr val="D8AD65"/>
                          </a:solidFill>
                          <a:latin typeface="Myriad Pro Cond"/>
                        </a:rPr>
                        <a:t>Bakanlığın Belirlediği Fuar İçin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D8AD65"/>
                          </a:solidFill>
                          <a:latin typeface="Myriad Pro Cond"/>
                        </a:rPr>
                        <a:t>% 75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solidFill>
                            <a:srgbClr val="D8AD65"/>
                          </a:solidFill>
                          <a:latin typeface="Myriad Pro Cond"/>
                        </a:rPr>
                        <a:t>7.629.156 TL</a:t>
                      </a:r>
                    </a:p>
                    <a:p>
                      <a:pPr algn="ctr"/>
                      <a:r>
                        <a:rPr lang="tr-TR" sz="2800" b="1" dirty="0">
                          <a:solidFill>
                            <a:srgbClr val="D8AD65"/>
                          </a:solidFill>
                          <a:latin typeface="Myriad Pro Cond"/>
                        </a:rPr>
                        <a:t>(204.571 EUR)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813470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r>
                        <a:rPr lang="tr-TR" sz="2800" b="1" dirty="0">
                          <a:solidFill>
                            <a:srgbClr val="D8AD65"/>
                          </a:solidFill>
                          <a:latin typeface="Myriad Pro Cond"/>
                        </a:rPr>
                        <a:t>Diğer Fuar İçin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800" b="1" kern="1200" dirty="0">
                          <a:solidFill>
                            <a:srgbClr val="D8AD65"/>
                          </a:solidFill>
                          <a:latin typeface="Myriad Pro Cond"/>
                          <a:ea typeface="+mn-ea"/>
                          <a:cs typeface="+mn-cs"/>
                        </a:rPr>
                        <a:t>% 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800" b="1" kern="1200" dirty="0">
                          <a:solidFill>
                            <a:srgbClr val="D8AD65"/>
                          </a:solidFill>
                          <a:latin typeface="Myriad Pro Cond"/>
                          <a:ea typeface="+mn-ea"/>
                          <a:cs typeface="+mn-cs"/>
                        </a:rPr>
                        <a:t>3.813.523 TL</a:t>
                      </a:r>
                    </a:p>
                    <a:p>
                      <a:pPr marL="0" algn="ctr" defTabSz="914400" rtl="0" eaLnBrk="1" latinLnBrk="0" hangingPunct="1"/>
                      <a:r>
                        <a:rPr lang="tr-TR" sz="2800" b="1" kern="1200" dirty="0">
                          <a:solidFill>
                            <a:srgbClr val="D8AD65"/>
                          </a:solidFill>
                          <a:latin typeface="Myriad Pro Cond"/>
                          <a:ea typeface="+mn-ea"/>
                          <a:cs typeface="+mn-cs"/>
                        </a:rPr>
                        <a:t>(102.257 EUR)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602706"/>
                  </a:ext>
                </a:extLst>
              </a:tr>
            </a:tbl>
          </a:graphicData>
        </a:graphic>
      </p:graphicFrame>
      <p:sp>
        <p:nvSpPr>
          <p:cNvPr id="41" name="Sol Ayraç 40">
            <a:extLst>
              <a:ext uri="{FF2B5EF4-FFF2-40B4-BE49-F238E27FC236}">
                <a16:creationId xmlns:a16="http://schemas.microsoft.com/office/drawing/2014/main" id="{9E91482D-1213-CC7B-B89C-A8B17B7202A8}"/>
              </a:ext>
            </a:extLst>
          </p:cNvPr>
          <p:cNvSpPr/>
          <p:nvPr/>
        </p:nvSpPr>
        <p:spPr>
          <a:xfrm>
            <a:off x="13576852" y="10067799"/>
            <a:ext cx="782421" cy="3367363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8" name="Diyagram 37">
            <a:extLst>
              <a:ext uri="{FF2B5EF4-FFF2-40B4-BE49-F238E27FC236}">
                <a16:creationId xmlns:a16="http://schemas.microsoft.com/office/drawing/2014/main" id="{D74669E3-9B9D-4DD2-825D-DBC7F8690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195405"/>
              </p:ext>
            </p:extLst>
          </p:nvPr>
        </p:nvGraphicFramePr>
        <p:xfrm>
          <a:off x="275063" y="10439208"/>
          <a:ext cx="11342197" cy="180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2" name="Metin kutusu 41">
            <a:extLst>
              <a:ext uri="{FF2B5EF4-FFF2-40B4-BE49-F238E27FC236}">
                <a16:creationId xmlns:a16="http://schemas.microsoft.com/office/drawing/2014/main" id="{2BE13683-D828-488C-B654-F34D2B8DF0BE}"/>
              </a:ext>
            </a:extLst>
          </p:cNvPr>
          <p:cNvSpPr txBox="1"/>
          <p:nvPr/>
        </p:nvSpPr>
        <p:spPr>
          <a:xfrm>
            <a:off x="-1075853" y="10008321"/>
            <a:ext cx="12317506" cy="43088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tr-TR" b="1" i="0" baseline="0" dirty="0">
                <a:solidFill>
                  <a:srgbClr val="D8AD65"/>
                </a:solidFill>
              </a:rPr>
              <a:t>Gıda ve Tarım Sektörüne Yönelik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746CEB-79BE-4945-B944-E3C6AB4310A9}"/>
              </a:ext>
            </a:extLst>
          </p:cNvPr>
          <p:cNvSpPr txBox="1"/>
          <p:nvPr/>
        </p:nvSpPr>
        <p:spPr>
          <a:xfrm>
            <a:off x="3293798" y="11718664"/>
            <a:ext cx="5468214" cy="74803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spc="0" normalizeH="0" baseline="0" dirty="0">
                <a:ln>
                  <a:noFill/>
                </a:ln>
                <a:solidFill>
                  <a:srgbClr val="D8A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FRUIT LOGISTICA, GULFFOOD, SIAM, GRÜNE WOCHE </a:t>
            </a:r>
          </a:p>
        </p:txBody>
      </p:sp>
      <p:pic>
        <p:nvPicPr>
          <p:cNvPr id="44" name="Image" descr="Image">
            <a:extLst>
              <a:ext uri="{FF2B5EF4-FFF2-40B4-BE49-F238E27FC236}">
                <a16:creationId xmlns:a16="http://schemas.microsoft.com/office/drawing/2014/main" id="{E0CBB20C-39AE-4F20-A0E4-9702980AF54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42" y="11340690"/>
            <a:ext cx="2094394" cy="2094473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45" name="Dikdörtgen 44">
            <a:extLst>
              <a:ext uri="{FF2B5EF4-FFF2-40B4-BE49-F238E27FC236}">
                <a16:creationId xmlns:a16="http://schemas.microsoft.com/office/drawing/2014/main" id="{7DC4A11E-5F4D-42BA-BA6B-2EAF5197CB1F}"/>
              </a:ext>
            </a:extLst>
          </p:cNvPr>
          <p:cNvSpPr/>
          <p:nvPr/>
        </p:nvSpPr>
        <p:spPr>
          <a:xfrm>
            <a:off x="1412907" y="11969268"/>
            <a:ext cx="1441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FFFF"/>
                </a:solidFill>
                <a:latin typeface="Myriad Pro Cond"/>
                <a:sym typeface="Myriad Pro Condensed"/>
              </a:rPr>
              <a:t>PRESTİJLİ FUARLAR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B599BCA-FF91-4624-AC2D-50EF63BD44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9511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60258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3" name="YENİ NESİL İHRACAT DESTEKLERİ  VE…">
            <a:extLst>
              <a:ext uri="{FF2B5EF4-FFF2-40B4-BE49-F238E27FC236}">
                <a16:creationId xmlns:a16="http://schemas.microsoft.com/office/drawing/2014/main" id="{5F2E8E69-1F65-05C8-358E-9FE9389457EE}"/>
              </a:ext>
            </a:extLst>
          </p:cNvPr>
          <p:cNvSpPr txBox="1"/>
          <p:nvPr/>
        </p:nvSpPr>
        <p:spPr>
          <a:xfrm>
            <a:off x="3648572" y="4416251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5FDBE454-B969-920C-0447-8D4E95D13C09}"/>
              </a:ext>
            </a:extLst>
          </p:cNvPr>
          <p:cNvGrpSpPr/>
          <p:nvPr/>
        </p:nvGrpSpPr>
        <p:grpSpPr>
          <a:xfrm>
            <a:off x="4414279" y="966579"/>
            <a:ext cx="15556672" cy="1394492"/>
            <a:chOff x="-12700" y="-12699"/>
            <a:chExt cx="12192954" cy="1394491"/>
          </a:xfrm>
        </p:grpSpPr>
        <p:grpSp>
          <p:nvGrpSpPr>
            <p:cNvPr id="14" name="Rectangle">
              <a:extLst>
                <a:ext uri="{FF2B5EF4-FFF2-40B4-BE49-F238E27FC236}">
                  <a16:creationId xmlns:a16="http://schemas.microsoft.com/office/drawing/2014/main" id="{EE6F71A4-A3A2-74BC-1F63-D5F31B30D6E3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1202D22-3FEF-289A-B45E-0C72E8B56B6A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8" name="Rectangle Rectangle" descr="Rectangle Rectangle">
                <a:extLst>
                  <a:ext uri="{FF2B5EF4-FFF2-40B4-BE49-F238E27FC236}">
                    <a16:creationId xmlns:a16="http://schemas.microsoft.com/office/drawing/2014/main" id="{C6341697-6DD8-4A38-B809-5E3946EB47C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A3F37AA4-A442-ACE6-4D8F-B9AB8BE587B0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" name="YENİ NESİL İHRACAT DESTEKLERİ">
            <a:extLst>
              <a:ext uri="{FF2B5EF4-FFF2-40B4-BE49-F238E27FC236}">
                <a16:creationId xmlns:a16="http://schemas.microsoft.com/office/drawing/2014/main" id="{F7B470AC-8B96-1B6A-E32C-227267EB4399}"/>
              </a:ext>
            </a:extLst>
          </p:cNvPr>
          <p:cNvSpPr txBox="1"/>
          <p:nvPr/>
        </p:nvSpPr>
        <p:spPr>
          <a:xfrm>
            <a:off x="5132630" y="1104532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/>
              <a:t>YURT İÇİ FUAR DESTEĞİ</a:t>
            </a:r>
            <a:endParaRPr lang="tr-TR" sz="60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graphicFrame>
        <p:nvGraphicFramePr>
          <p:cNvPr id="20" name="Group 43">
            <a:extLst>
              <a:ext uri="{FF2B5EF4-FFF2-40B4-BE49-F238E27FC236}">
                <a16:creationId xmlns:a16="http://schemas.microsoft.com/office/drawing/2014/main" id="{DD320521-B543-D951-7654-C3E997E35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66423"/>
              </p:ext>
            </p:extLst>
          </p:nvPr>
        </p:nvGraphicFramePr>
        <p:xfrm>
          <a:off x="3424298" y="3299620"/>
          <a:ext cx="17029836" cy="5201386"/>
        </p:xfrm>
        <a:graphic>
          <a:graphicData uri="http://schemas.openxmlformats.org/drawingml/2006/table">
            <a:tbl>
              <a:tblPr/>
              <a:tblGrid>
                <a:gridCol w="463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3589">
                  <a:extLst>
                    <a:ext uri="{9D8B030D-6E8A-4147-A177-3AD203B41FA5}">
                      <a16:colId xmlns:a16="http://schemas.microsoft.com/office/drawing/2014/main" val="96298065"/>
                    </a:ext>
                  </a:extLst>
                </a:gridCol>
              </a:tblGrid>
              <a:tr h="128021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Kalemi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43033"/>
                        </a:solidFill>
                        <a:effectLst/>
                        <a:uFillTx/>
                        <a:latin typeface="Myriad Pro Cond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Oranı %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Limiti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Süre/Adet Sınırı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Faydalanıcı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899">
                <a:tc row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Tanıtım</a:t>
                      </a:r>
                      <a:endParaRPr kumimoji="0" lang="en-US" sz="2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50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Yurt dışında </a:t>
                      </a:r>
                    </a:p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5.721.340 TL</a:t>
                      </a:r>
                    </a:p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(153.414 EUR)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Aynı yurt içi fuar en fazla 10 defa faydalandırılır.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Fuar Organizatörleri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8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Yurt içinde </a:t>
                      </a:r>
                    </a:p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1.905.707 TL</a:t>
                      </a:r>
                    </a:p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(51.100 EUR)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20765"/>
                  </a:ext>
                </a:extLst>
              </a:tr>
              <a:tr h="117807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Yer Kirası ve Stant Masrafları</a:t>
                      </a:r>
                      <a:endParaRPr kumimoji="0" lang="en-US" sz="2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50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303.563 TL</a:t>
                      </a:r>
                    </a:p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(8.139 EUR)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Yıl /azami 3 defa faydalandırılır.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Fuar Katılımcıları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87C0CFD-642F-4562-8A93-801C83CE0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750427"/>
              </p:ext>
            </p:extLst>
          </p:nvPr>
        </p:nvGraphicFramePr>
        <p:xfrm>
          <a:off x="3424298" y="8979408"/>
          <a:ext cx="12925174" cy="34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Sağ Ayraç 4">
            <a:extLst>
              <a:ext uri="{FF2B5EF4-FFF2-40B4-BE49-F238E27FC236}">
                <a16:creationId xmlns:a16="http://schemas.microsoft.com/office/drawing/2014/main" id="{BEC0A81E-31D8-4530-BF94-BD64CA55FEBC}"/>
              </a:ext>
            </a:extLst>
          </p:cNvPr>
          <p:cNvSpPr/>
          <p:nvPr/>
        </p:nvSpPr>
        <p:spPr>
          <a:xfrm>
            <a:off x="15562729" y="8558784"/>
            <a:ext cx="2231495" cy="4190640"/>
          </a:xfrm>
          <a:prstGeom prst="rightBrac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 dirty="0">
              <a:ln w="76200">
                <a:solidFill>
                  <a:srgbClr val="A00000"/>
                </a:solidFill>
              </a:ln>
              <a:solidFill>
                <a:srgbClr val="D8AD65"/>
              </a:solidFill>
              <a:effectLst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F940245-40EF-42A6-A876-BD5C5414BEE6}"/>
              </a:ext>
            </a:extLst>
          </p:cNvPr>
          <p:cNvSpPr txBox="1"/>
          <p:nvPr/>
        </p:nvSpPr>
        <p:spPr>
          <a:xfrm>
            <a:off x="18117838" y="9574377"/>
            <a:ext cx="2659910" cy="191758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120" tIns="35120" rIns="35120" bIns="3512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400" b="1" dirty="0">
                <a:solidFill>
                  <a:srgbClr val="D8AD65"/>
                </a:solidFill>
              </a:rPr>
              <a:t>2024YILINDA TERIM ve GIDA SEKTÖRÜNE YÖNELİK </a:t>
            </a:r>
            <a:r>
              <a:rPr lang="tr-TR" sz="2400" b="1" dirty="0">
                <a:solidFill>
                  <a:srgbClr val="A00000"/>
                </a:solidFill>
              </a:rPr>
              <a:t>7 YURT İÇİ </a:t>
            </a:r>
            <a:r>
              <a:rPr lang="tr-TR" sz="2400" b="1" dirty="0">
                <a:solidFill>
                  <a:srgbClr val="D8AD65"/>
                </a:solidFill>
              </a:rPr>
              <a:t>FUAR</a:t>
            </a:r>
            <a:endParaRPr kumimoji="0" lang="tr-TR" sz="2400" b="1" i="0" u="none" strike="noStrike" cap="none" spc="0" normalizeH="0" baseline="0" dirty="0">
              <a:ln>
                <a:noFill/>
              </a:ln>
              <a:solidFill>
                <a:srgbClr val="D8AD65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189F2A8-4962-4DAA-BF26-6D5399651B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7938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120" tIns="35120" rIns="35120" bIns="3512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120" tIns="35120" rIns="35120" bIns="3512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120" tIns="35120" rIns="35120" bIns="3512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120" tIns="35120" rIns="35120" bIns="3512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2886</Words>
  <Application>Microsoft Office PowerPoint</Application>
  <PresentationFormat>Özel</PresentationFormat>
  <Paragraphs>562</Paragraphs>
  <Slides>22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5" baseType="lpstr">
      <vt:lpstr>Arial</vt:lpstr>
      <vt:lpstr>Calibri</vt:lpstr>
      <vt:lpstr>Century Gothic</vt:lpstr>
      <vt:lpstr>Franklin Gothic Medium</vt:lpstr>
      <vt:lpstr>Helvetica</vt:lpstr>
      <vt:lpstr>Helvetica Neue</vt:lpstr>
      <vt:lpstr>Helvetica Neue Medium</vt:lpstr>
      <vt:lpstr>Myriad Pro</vt:lpstr>
      <vt:lpstr>Myriad Pro Cond</vt:lpstr>
      <vt:lpstr>Open Sans</vt:lpstr>
      <vt:lpstr>Times New Roman</vt:lpstr>
      <vt:lpstr>Wingdings</vt:lpstr>
      <vt:lpstr>21_BasicWhite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Şükrü Siyasal</dc:creator>
  <cp:lastModifiedBy>Ömür Atılgan</cp:lastModifiedBy>
  <cp:revision>389</cp:revision>
  <dcterms:modified xsi:type="dcterms:W3CDTF">2025-02-08T11:37:11Z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eodilabelclass">
    <vt:lpwstr>id_classification_restrictedinternal=65d81f48-df0b-4036-a097-c3ba24027e48</vt:lpwstr>
  </property>
  <property fmtid="{D5CDD505-2E9C-101B-9397-08002B2CF9AE}" pid="3" name="geodilabeluser">
    <vt:lpwstr>user=10393086178</vt:lpwstr>
  </property>
  <property fmtid="{D5CDD505-2E9C-101B-9397-08002B2CF9AE}" pid="4" name="geodilabeltime">
    <vt:lpwstr>datetime=2024-04-26T14:22:37.289Z</vt:lpwstr>
  </property>
</Properties>
</file>